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7"/>
  </p:notesMasterIdLst>
  <p:handoutMasterIdLst>
    <p:handoutMasterId r:id="rId38"/>
  </p:handoutMasterIdLst>
  <p:sldIdLst>
    <p:sldId id="256" r:id="rId2"/>
    <p:sldId id="257" r:id="rId3"/>
    <p:sldId id="369" r:id="rId4"/>
    <p:sldId id="370" r:id="rId5"/>
    <p:sldId id="371" r:id="rId6"/>
    <p:sldId id="293" r:id="rId7"/>
    <p:sldId id="372" r:id="rId8"/>
    <p:sldId id="373" r:id="rId9"/>
    <p:sldId id="375" r:id="rId10"/>
    <p:sldId id="376" r:id="rId11"/>
    <p:sldId id="374" r:id="rId12"/>
    <p:sldId id="377" r:id="rId13"/>
    <p:sldId id="378" r:id="rId14"/>
    <p:sldId id="379" r:id="rId15"/>
    <p:sldId id="380" r:id="rId16"/>
    <p:sldId id="381" r:id="rId17"/>
    <p:sldId id="382" r:id="rId18"/>
    <p:sldId id="383" r:id="rId19"/>
    <p:sldId id="384" r:id="rId20"/>
    <p:sldId id="385" r:id="rId21"/>
    <p:sldId id="386" r:id="rId22"/>
    <p:sldId id="387" r:id="rId23"/>
    <p:sldId id="390" r:id="rId24"/>
    <p:sldId id="391" r:id="rId25"/>
    <p:sldId id="388" r:id="rId26"/>
    <p:sldId id="363" r:id="rId27"/>
    <p:sldId id="302" r:id="rId28"/>
    <p:sldId id="366" r:id="rId29"/>
    <p:sldId id="367" r:id="rId30"/>
    <p:sldId id="392" r:id="rId31"/>
    <p:sldId id="393" r:id="rId32"/>
    <p:sldId id="394" r:id="rId33"/>
    <p:sldId id="395" r:id="rId34"/>
    <p:sldId id="396" r:id="rId35"/>
    <p:sldId id="292" r:id="rId36"/>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3F2F1"/>
    <a:srgbClr val="0060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6353" autoAdjust="0"/>
  </p:normalViewPr>
  <p:slideViewPr>
    <p:cSldViewPr snapToGrid="0" showGuides="1">
      <p:cViewPr varScale="1">
        <p:scale>
          <a:sx n="110" d="100"/>
          <a:sy n="110" d="100"/>
        </p:scale>
        <p:origin x="56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DE2DCBED-9DA3-4E3F-9701-809662C85D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a:extLst>
              <a:ext uri="{FF2B5EF4-FFF2-40B4-BE49-F238E27FC236}">
                <a16:creationId xmlns:a16="http://schemas.microsoft.com/office/drawing/2014/main" id="{03366386-D036-4CC1-987C-03C5137405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EC408E-EA9D-4821-B83E-C081D0FDB52C}" type="datetimeFigureOut">
              <a:rPr lang="zh-TW" altLang="en-US" smtClean="0"/>
              <a:t>2021/1/24</a:t>
            </a:fld>
            <a:endParaRPr lang="zh-TW" altLang="en-US"/>
          </a:p>
        </p:txBody>
      </p:sp>
      <p:sp>
        <p:nvSpPr>
          <p:cNvPr id="4" name="頁尾版面配置區 3">
            <a:extLst>
              <a:ext uri="{FF2B5EF4-FFF2-40B4-BE49-F238E27FC236}">
                <a16:creationId xmlns:a16="http://schemas.microsoft.com/office/drawing/2014/main" id="{262CC2EB-B78F-4EBB-AB6B-860F854692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a:extLst>
              <a:ext uri="{FF2B5EF4-FFF2-40B4-BE49-F238E27FC236}">
                <a16:creationId xmlns:a16="http://schemas.microsoft.com/office/drawing/2014/main" id="{3C0301E0-37F6-4768-84D7-BF0E3774FF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938BD7-6178-4FD0-B080-16464F0DE278}" type="slidenum">
              <a:rPr lang="zh-TW" altLang="en-US" smtClean="0"/>
              <a:t>‹#›</a:t>
            </a:fld>
            <a:endParaRPr lang="zh-TW" altLang="en-US"/>
          </a:p>
        </p:txBody>
      </p:sp>
    </p:spTree>
    <p:extLst>
      <p:ext uri="{BB962C8B-B14F-4D97-AF65-F5344CB8AC3E}">
        <p14:creationId xmlns:p14="http://schemas.microsoft.com/office/powerpoint/2010/main" val="1432818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E55E7-6D36-4E23-890B-DE14B6BD9075}" type="datetimeFigureOut">
              <a:rPr lang="zh-TW" altLang="en-US" smtClean="0"/>
              <a:t>2021/1/24</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EA7DEF-FBEA-4031-A1A1-D5A17FA70F9A}" type="slidenum">
              <a:rPr lang="zh-TW" altLang="en-US" smtClean="0"/>
              <a:t>‹#›</a:t>
            </a:fld>
            <a:endParaRPr lang="zh-TW" altLang="en-US"/>
          </a:p>
        </p:txBody>
      </p:sp>
    </p:spTree>
    <p:extLst>
      <p:ext uri="{BB962C8B-B14F-4D97-AF65-F5344CB8AC3E}">
        <p14:creationId xmlns:p14="http://schemas.microsoft.com/office/powerpoint/2010/main" val="36647564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fld id="{F43F972B-C98B-43DD-95B5-CAB4A79D350D}" type="datetime1">
              <a:rPr lang="zh-TW" altLang="en-US" smtClean="0"/>
              <a:t>2021/1/24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102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0AD2BF0-6C21-43E2-9C28-F72923B42013}" type="datetime1">
              <a:rPr lang="zh-TW" altLang="en-US" smtClean="0"/>
              <a:t>2021/1/24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291812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75778C8B-519C-4D73-B47F-255EB23707D0}" type="datetime1">
              <a:rPr lang="zh-TW" altLang="en-US" smtClean="0"/>
              <a:t>2021/1/24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718869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C891B86-F2F9-4B50-88F2-50338471719E}" type="datetime1">
              <a:rPr lang="zh-TW" altLang="en-US" smtClean="0"/>
              <a:t>2021/1/24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401244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8E7C8E2B-C643-452C-9A5C-0CF29CF0D247}" type="datetime1">
              <a:rPr lang="zh-TW" altLang="en-US" smtClean="0"/>
              <a:t>2021/1/24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307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28ADDDFD-F9F2-4CF7-A40F-DF7582A0753D}" type="datetime1">
              <a:rPr lang="zh-TW" altLang="en-US" smtClean="0"/>
              <a:t>2021/1/24</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1682755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1097280" y="2582334"/>
            <a:ext cx="4937760" cy="33782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217920" y="2582334"/>
            <a:ext cx="4937760" cy="33782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04BE7C1E-B676-4114-99A0-7696A7C84381}" type="datetime1">
              <a:rPr lang="zh-TW" altLang="en-US" smtClean="0"/>
              <a:t>2021/1/24</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9445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71593B30-F531-412A-B13A-0DEF0C26A9AD}" type="datetime1">
              <a:rPr lang="zh-TW" altLang="en-US" smtClean="0"/>
              <a:t>2021/1/24</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214740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8084A5-A555-47F3-AF04-5EE2C5E18E99}" type="datetime1">
              <a:rPr lang="zh-TW" altLang="en-US" smtClean="0"/>
              <a:t>2021/1/24</a:t>
            </a:fld>
            <a:endParaRPr lang="zh-TW"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TW" altLang="en-US"/>
          </a:p>
        </p:txBody>
      </p:sp>
      <p:sp>
        <p:nvSpPr>
          <p:cNvPr id="9" name="Slide Number Placeholder 8"/>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457836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TW" altLang="en-US"/>
              <a:t>按一下以編輯母片標題樣式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DB42FA7-0D13-4FA2-8B7D-29D6E65C49C7}" type="datetime1">
              <a:rPr lang="zh-TW" altLang="en-US" smtClean="0"/>
              <a:t>2021/1/24</a:t>
            </a:fld>
            <a:endParaRPr lang="zh-TW"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TW"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162094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0B0F5650-19E6-4862-924F-31BCCB001F47}" type="datetime1">
              <a:rPr lang="zh-TW" altLang="en-US" smtClean="0"/>
              <a:t>2021/1/24</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07070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A965E9E-FF1E-4BF3-8B3C-37C3287D0A1D}" type="datetime1">
              <a:rPr lang="zh-TW" altLang="en-US" smtClean="0"/>
              <a:t>2021/1/24</a:t>
            </a:fld>
            <a:endParaRPr lang="zh-TW"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TW"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07B366D-033A-40E0-B546-4D1068A8F74A}" type="slidenum">
              <a:rPr lang="zh-TW" altLang="en-US" smtClean="0"/>
              <a:t>‹#›</a:t>
            </a:fld>
            <a:endParaRPr lang="zh-TW"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74313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pPr algn="ctr"/>
            <a:r>
              <a:rPr lang="en-US" altLang="zh-TW" sz="3600" b="1" i="0" u="none" strike="noStrike" baseline="0" dirty="0"/>
              <a:t>Residual Parameter Transfer for Deep Domain Adaptation</a:t>
            </a:r>
            <a:br>
              <a:rPr lang="en-US" altLang="zh-TW" sz="3200" b="0" i="0" u="none" strike="noStrike" baseline="0" dirty="0"/>
            </a:br>
            <a:br>
              <a:rPr lang="en-US" altLang="zh-TW" sz="2000" dirty="0"/>
            </a:br>
            <a:r>
              <a:rPr lang="en-US" altLang="zh-TW" sz="1800" dirty="0"/>
              <a:t>Artem </a:t>
            </a:r>
            <a:r>
              <a:rPr lang="en-US" altLang="zh-TW" sz="1800" dirty="0" err="1"/>
              <a:t>Rozantsev</a:t>
            </a:r>
            <a:r>
              <a:rPr lang="en-US" altLang="zh-TW" sz="1800" dirty="0"/>
              <a:t>, Mathieu Salzmann, Pascal </a:t>
            </a:r>
            <a:r>
              <a:rPr lang="en-US" altLang="zh-TW" sz="1800" dirty="0" err="1"/>
              <a:t>Fua</a:t>
            </a:r>
            <a:r>
              <a:rPr lang="en-US" altLang="zh-TW" sz="1800" dirty="0"/>
              <a:t> </a:t>
            </a:r>
            <a:br>
              <a:rPr lang="en-US" altLang="zh-TW" sz="1800" dirty="0"/>
            </a:br>
            <a:r>
              <a:rPr lang="en-US" altLang="zh-TW" sz="1800" dirty="0"/>
              <a:t>Computer Vision Laboratory, Ecole Polytechnique F ´ ed´ </a:t>
            </a:r>
            <a:r>
              <a:rPr lang="en-US" altLang="zh-TW" sz="1800" dirty="0" err="1"/>
              <a:t>erale</a:t>
            </a:r>
            <a:r>
              <a:rPr lang="en-US" altLang="zh-TW" sz="1800" dirty="0"/>
              <a:t> de Lausanne ´ Lausanne, Switzerland </a:t>
            </a:r>
            <a:br>
              <a:rPr lang="en-US" altLang="zh-TW" sz="1800" b="1" i="1" dirty="0">
                <a:solidFill>
                  <a:srgbClr val="000000"/>
                </a:solidFill>
                <a:effectLst/>
              </a:rPr>
            </a:br>
            <a:r>
              <a:rPr lang="en-US" altLang="zh-TW" sz="1800" dirty="0">
                <a:solidFill>
                  <a:srgbClr val="000000"/>
                </a:solidFill>
                <a:effectLst/>
              </a:rPr>
              <a:t>CVPR </a:t>
            </a:r>
            <a:r>
              <a:rPr lang="en-US" altLang="zh-TW" sz="1800" dirty="0">
                <a:solidFill>
                  <a:srgbClr val="000000"/>
                </a:solidFill>
              </a:rPr>
              <a:t>2018</a:t>
            </a:r>
            <a:endParaRPr lang="zh-TW" altLang="en-US" sz="2000" b="1" dirty="0"/>
          </a:p>
        </p:txBody>
      </p:sp>
      <p:sp>
        <p:nvSpPr>
          <p:cNvPr id="3" name="副標題 2"/>
          <p:cNvSpPr>
            <a:spLocks noGrp="1"/>
          </p:cNvSpPr>
          <p:nvPr>
            <p:ph type="subTitle" idx="1"/>
          </p:nvPr>
        </p:nvSpPr>
        <p:spPr/>
        <p:txBody>
          <a:bodyPr>
            <a:normAutofit/>
          </a:bodyPr>
          <a:lstStyle/>
          <a:p>
            <a:pPr algn="r"/>
            <a:r>
              <a:rPr lang="en-US" altLang="zh-TW" sz="1800" dirty="0"/>
              <a:t>Date: 2020/01/25</a:t>
            </a:r>
          </a:p>
          <a:p>
            <a:pPr algn="r"/>
            <a:r>
              <a:rPr lang="en-US" altLang="zh-TW" sz="1800" dirty="0"/>
              <a:t>Speaker: yang, </a:t>
            </a:r>
            <a:r>
              <a:rPr lang="en-US" altLang="zh-TW" sz="1800" dirty="0" err="1"/>
              <a:t>yi</a:t>
            </a:r>
            <a:r>
              <a:rPr lang="en-US" altLang="zh-TW" sz="1800" dirty="0"/>
              <a:t>-ting</a:t>
            </a:r>
            <a:endParaRPr lang="zh-TW" altLang="en-US" sz="1800" dirty="0"/>
          </a:p>
        </p:txBody>
      </p:sp>
    </p:spTree>
    <p:extLst>
      <p:ext uri="{BB962C8B-B14F-4D97-AF65-F5344CB8AC3E}">
        <p14:creationId xmlns:p14="http://schemas.microsoft.com/office/powerpoint/2010/main" val="2025289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Adapting the Parameters of Corresponding Layers</a:t>
                </a:r>
              </a:p>
              <a:p>
                <a:pPr lvl="1">
                  <a:buFont typeface="Wingdings" panose="05000000000000000000" pitchFamily="2" charset="2"/>
                  <a:buChar char="l"/>
                </a:pPr>
                <a:r>
                  <a:rPr lang="en-US" altLang="zh-TW" dirty="0"/>
                  <a:t>To address this issue, we propose to rewrite the layer parameters in matrix form and represent them as   </a:t>
                </a:r>
                <a14:m>
                  <m:oMath xmlns:m="http://schemas.openxmlformats.org/officeDocument/2006/math">
                    <m:sSubSup>
                      <m:sSubSupPr>
                        <m:ctrlPr>
                          <a:rPr lang="en-US" altLang="zh-TW" sz="2400" b="1" smtClean="0">
                            <a:latin typeface="Cambria Math" panose="02040503050406030204" pitchFamily="18" charset="0"/>
                          </a:rPr>
                        </m:ctrlPr>
                      </m:sSubSupPr>
                      <m:e>
                        <m:r>
                          <a:rPr lang="el-GR" altLang="zh-TW" sz="2400" b="1" i="0" smtClean="0">
                            <a:latin typeface="Cambria Math" panose="02040503050406030204" pitchFamily="18" charset="0"/>
                            <a:ea typeface="Cambria Math" panose="02040503050406030204" pitchFamily="18" charset="0"/>
                          </a:rPr>
                          <m:t>𝚯</m:t>
                        </m:r>
                      </m:e>
                      <m:sub>
                        <m:r>
                          <a:rPr lang="en-US" altLang="zh-TW" sz="2400" b="1" i="0" smtClean="0">
                            <a:latin typeface="Cambria Math" panose="02040503050406030204" pitchFamily="18" charset="0"/>
                          </a:rPr>
                          <m:t>𝐢</m:t>
                        </m:r>
                      </m:sub>
                      <m:sup>
                        <m:r>
                          <a:rPr lang="en-US" altLang="zh-TW" sz="2400" b="1" i="0" smtClean="0">
                            <a:latin typeface="Cambria Math" panose="02040503050406030204" pitchFamily="18" charset="0"/>
                          </a:rPr>
                          <m:t>𝐬</m:t>
                        </m:r>
                      </m:sup>
                    </m:sSubSup>
                  </m:oMath>
                </a14:m>
                <a:r>
                  <a:rPr lang="en-US" altLang="zh-TW" sz="2400" dirty="0"/>
                  <a:t> </a:t>
                </a:r>
                <a:r>
                  <a:rPr lang="en-US" altLang="zh-TW" dirty="0"/>
                  <a:t>and </a:t>
                </a:r>
                <a14:m>
                  <m:oMath xmlns:m="http://schemas.openxmlformats.org/officeDocument/2006/math">
                    <m:sSubSup>
                      <m:sSubSupPr>
                        <m:ctrlPr>
                          <a:rPr lang="en-US" altLang="zh-TW" sz="2400" b="1">
                            <a:latin typeface="Cambria Math" panose="02040503050406030204" pitchFamily="18" charset="0"/>
                          </a:rPr>
                        </m:ctrlPr>
                      </m:sSubSupPr>
                      <m:e>
                        <m:r>
                          <a:rPr lang="el-GR" altLang="zh-TW" sz="2400" b="1" i="0">
                            <a:latin typeface="Cambria Math" panose="02040503050406030204" pitchFamily="18" charset="0"/>
                            <a:ea typeface="Cambria Math" panose="02040503050406030204" pitchFamily="18" charset="0"/>
                          </a:rPr>
                          <m:t>𝚯</m:t>
                        </m:r>
                      </m:e>
                      <m:sub>
                        <m:r>
                          <a:rPr lang="en-US" altLang="zh-TW" sz="2400" b="1" i="0">
                            <a:latin typeface="Cambria Math" panose="02040503050406030204" pitchFamily="18" charset="0"/>
                          </a:rPr>
                          <m:t>𝐢</m:t>
                        </m:r>
                      </m:sub>
                      <m:sup>
                        <m:r>
                          <a:rPr lang="en-US" altLang="zh-TW" sz="2400" b="1" i="0" smtClean="0">
                            <a:latin typeface="Cambria Math" panose="02040503050406030204" pitchFamily="18" charset="0"/>
                          </a:rPr>
                          <m:t>𝐭</m:t>
                        </m:r>
                      </m:sup>
                    </m:sSubSup>
                    <m:r>
                      <a:rPr lang="en-US" altLang="zh-TW" sz="2400" b="1" i="1">
                        <a:latin typeface="Cambria Math" panose="02040503050406030204" pitchFamily="18" charset="0"/>
                      </a:rPr>
                      <m:t> </m:t>
                    </m:r>
                  </m:oMath>
                </a14:m>
                <a:r>
                  <a:rPr lang="en-US" altLang="zh-TW" dirty="0"/>
                  <a:t> for each layer </a:t>
                </a:r>
                <a14:m>
                  <m:oMath xmlns:m="http://schemas.openxmlformats.org/officeDocument/2006/math">
                    <m:r>
                      <a:rPr lang="en-US" altLang="zh-TW" b="0" i="1" smtClean="0">
                        <a:latin typeface="Cambria Math" panose="02040503050406030204" pitchFamily="18" charset="0"/>
                      </a:rPr>
                      <m:t>𝑖</m:t>
                    </m:r>
                  </m:oMath>
                </a14:m>
                <a:r>
                  <a:rPr lang="en-US" altLang="zh-TW" dirty="0"/>
                  <a:t> of the source and target streams.</a:t>
                </a:r>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r="-909"/>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10</a:t>
            </a:fld>
            <a:endParaRPr lang="zh-TW" altLang="en-US"/>
          </a:p>
        </p:txBody>
      </p:sp>
      <p:pic>
        <p:nvPicPr>
          <p:cNvPr id="11" name="圖片 10">
            <a:extLst>
              <a:ext uri="{FF2B5EF4-FFF2-40B4-BE49-F238E27FC236}">
                <a16:creationId xmlns:a16="http://schemas.microsoft.com/office/drawing/2014/main" id="{759A6C5E-6BE6-4E10-8B4F-0D91E33DB3A3}"/>
              </a:ext>
            </a:extLst>
          </p:cNvPr>
          <p:cNvPicPr>
            <a:picLocks noChangeAspect="1"/>
          </p:cNvPicPr>
          <p:nvPr/>
        </p:nvPicPr>
        <p:blipFill>
          <a:blip r:embed="rId3"/>
          <a:stretch>
            <a:fillRect/>
          </a:stretch>
        </p:blipFill>
        <p:spPr>
          <a:xfrm>
            <a:off x="3467100" y="2886075"/>
            <a:ext cx="5257800" cy="542925"/>
          </a:xfrm>
          <a:prstGeom prst="rect">
            <a:avLst/>
          </a:prstGeom>
        </p:spPr>
      </p:pic>
      <p:pic>
        <p:nvPicPr>
          <p:cNvPr id="13" name="圖片 12">
            <a:extLst>
              <a:ext uri="{FF2B5EF4-FFF2-40B4-BE49-F238E27FC236}">
                <a16:creationId xmlns:a16="http://schemas.microsoft.com/office/drawing/2014/main" id="{361ED9E3-BA6B-4338-A5EA-52B929324368}"/>
              </a:ext>
            </a:extLst>
          </p:cNvPr>
          <p:cNvPicPr>
            <a:picLocks noChangeAspect="1"/>
          </p:cNvPicPr>
          <p:nvPr/>
        </p:nvPicPr>
        <p:blipFill>
          <a:blip r:embed="rId4"/>
          <a:stretch>
            <a:fillRect/>
          </a:stretch>
        </p:blipFill>
        <p:spPr>
          <a:xfrm>
            <a:off x="4084931" y="3448261"/>
            <a:ext cx="4083096" cy="2773806"/>
          </a:xfrm>
          <a:prstGeom prst="rect">
            <a:avLst/>
          </a:prstGeom>
        </p:spPr>
      </p:pic>
      <mc:AlternateContent xmlns:mc="http://schemas.openxmlformats.org/markup-compatibility/2006">
        <mc:Choice xmlns:a14="http://schemas.microsoft.com/office/drawing/2010/main" Requires="a14">
          <p:sp>
            <p:nvSpPr>
              <p:cNvPr id="5" name="矩形: 圓角 4">
                <a:extLst>
                  <a:ext uri="{FF2B5EF4-FFF2-40B4-BE49-F238E27FC236}">
                    <a16:creationId xmlns:a16="http://schemas.microsoft.com/office/drawing/2014/main" id="{6027095A-F14F-4549-952A-89E88F833A84}"/>
                  </a:ext>
                </a:extLst>
              </p:cNvPr>
              <p:cNvSpPr/>
              <p:nvPr/>
            </p:nvSpPr>
            <p:spPr>
              <a:xfrm>
                <a:off x="8782716" y="3666308"/>
                <a:ext cx="2357400" cy="689469"/>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d>
                        <m:dPr>
                          <m:ctrlPr>
                            <a:rPr lang="en-US" altLang="zh-TW" sz="1800" b="1" i="1" smtClean="0">
                              <a:solidFill>
                                <a:schemeClr val="tx1">
                                  <a:lumMod val="75000"/>
                                  <a:lumOff val="25000"/>
                                </a:schemeClr>
                              </a:solidFill>
                              <a:latin typeface="Cambria Math" panose="02040503050406030204" pitchFamily="18" charset="0"/>
                            </a:rPr>
                          </m:ctrlPr>
                        </m:dPr>
                        <m:e>
                          <m:r>
                            <a:rPr lang="en-US" altLang="zh-TW" sz="1800" b="1" i="1" smtClean="0">
                              <a:solidFill>
                                <a:schemeClr val="tx1">
                                  <a:lumMod val="75000"/>
                                  <a:lumOff val="25000"/>
                                </a:schemeClr>
                              </a:solidFill>
                              <a:latin typeface="Cambria Math" panose="02040503050406030204" pitchFamily="18" charset="0"/>
                            </a:rPr>
                            <m:t>𝟐</m:t>
                          </m:r>
                          <m:sSub>
                            <m:sSubPr>
                              <m:ctrlPr>
                                <a:rPr lang="en-US" altLang="zh-TW" sz="1800" b="1" i="1" smtClean="0">
                                  <a:solidFill>
                                    <a:schemeClr val="tx1">
                                      <a:lumMod val="75000"/>
                                      <a:lumOff val="25000"/>
                                    </a:schemeClr>
                                  </a:solidFill>
                                  <a:latin typeface="Cambria Math" panose="02040503050406030204" pitchFamily="18" charset="0"/>
                                </a:rPr>
                              </m:ctrlPr>
                            </m:sSubPr>
                            <m:e>
                              <m:r>
                                <a:rPr lang="en-US" altLang="zh-TW" sz="1800" b="1" i="1" smtClean="0">
                                  <a:solidFill>
                                    <a:schemeClr val="tx1">
                                      <a:lumMod val="75000"/>
                                      <a:lumOff val="25000"/>
                                    </a:schemeClr>
                                  </a:solidFill>
                                  <a:latin typeface="Cambria Math" panose="02040503050406030204" pitchFamily="18" charset="0"/>
                                </a:rPr>
                                <m:t>𝑵</m:t>
                              </m:r>
                            </m:e>
                            <m:sub>
                              <m:r>
                                <a:rPr lang="en-US" altLang="zh-TW" sz="1800" b="1" i="1" smtClean="0">
                                  <a:solidFill>
                                    <a:schemeClr val="tx1">
                                      <a:lumMod val="75000"/>
                                      <a:lumOff val="25000"/>
                                    </a:schemeClr>
                                  </a:solidFill>
                                  <a:latin typeface="Cambria Math" panose="02040503050406030204" pitchFamily="18" charset="0"/>
                                </a:rPr>
                                <m:t>𝒊</m:t>
                              </m:r>
                            </m:sub>
                          </m:sSub>
                          <m:sSub>
                            <m:sSubPr>
                              <m:ctrlPr>
                                <a:rPr lang="en-US" altLang="zh-TW" sz="1800" b="1" i="1" smtClean="0">
                                  <a:solidFill>
                                    <a:schemeClr val="tx1">
                                      <a:lumMod val="75000"/>
                                      <a:lumOff val="25000"/>
                                    </a:schemeClr>
                                  </a:solidFill>
                                  <a:latin typeface="Cambria Math" panose="02040503050406030204" pitchFamily="18" charset="0"/>
                                </a:rPr>
                              </m:ctrlPr>
                            </m:sSubPr>
                            <m:e>
                              <m:r>
                                <a:rPr lang="en-US" altLang="zh-TW" sz="1800" b="1" i="1" smtClean="0">
                                  <a:solidFill>
                                    <a:schemeClr val="tx1">
                                      <a:lumMod val="75000"/>
                                      <a:lumOff val="25000"/>
                                    </a:schemeClr>
                                  </a:solidFill>
                                  <a:latin typeface="Cambria Math" panose="02040503050406030204" pitchFamily="18" charset="0"/>
                                </a:rPr>
                                <m:t>𝑪</m:t>
                              </m:r>
                            </m:e>
                            <m:sub>
                              <m:r>
                                <a:rPr lang="en-US" altLang="zh-TW" sz="1800" b="1" i="1" smtClean="0">
                                  <a:solidFill>
                                    <a:schemeClr val="tx1">
                                      <a:lumMod val="75000"/>
                                      <a:lumOff val="25000"/>
                                    </a:schemeClr>
                                  </a:solidFill>
                                  <a:latin typeface="Cambria Math" panose="02040503050406030204" pitchFamily="18" charset="0"/>
                                </a:rPr>
                                <m:t>𝒊</m:t>
                              </m:r>
                            </m:sub>
                          </m:sSub>
                          <m:r>
                            <a:rPr lang="en-US" altLang="zh-TW" sz="1800" b="1" i="1" smtClean="0">
                              <a:solidFill>
                                <a:schemeClr val="tx1">
                                  <a:lumMod val="75000"/>
                                  <a:lumOff val="25000"/>
                                </a:schemeClr>
                              </a:solidFill>
                              <a:latin typeface="Cambria Math" panose="02040503050406030204" pitchFamily="18" charset="0"/>
                            </a:rPr>
                            <m:t>+</m:t>
                          </m:r>
                          <m:r>
                            <a:rPr lang="en-US" altLang="zh-TW" sz="1800" b="1" i="1" smtClean="0">
                              <a:solidFill>
                                <a:schemeClr val="tx1">
                                  <a:lumMod val="75000"/>
                                  <a:lumOff val="25000"/>
                                </a:schemeClr>
                              </a:solidFill>
                              <a:latin typeface="Cambria Math" panose="02040503050406030204" pitchFamily="18" charset="0"/>
                            </a:rPr>
                            <m:t>𝟏</m:t>
                          </m:r>
                        </m:e>
                      </m:d>
                      <m:sSub>
                        <m:sSubPr>
                          <m:ctrlPr>
                            <a:rPr lang="en-US" altLang="zh-TW" sz="1800" b="1" i="1" smtClean="0">
                              <a:solidFill>
                                <a:schemeClr val="tx1">
                                  <a:lumMod val="75000"/>
                                  <a:lumOff val="25000"/>
                                </a:schemeClr>
                              </a:solidFill>
                              <a:latin typeface="Cambria Math" panose="02040503050406030204" pitchFamily="18" charset="0"/>
                            </a:rPr>
                          </m:ctrlPr>
                        </m:sSubPr>
                        <m:e>
                          <m:r>
                            <a:rPr lang="en-US" altLang="zh-TW" sz="1800" b="1" i="1" smtClean="0">
                              <a:solidFill>
                                <a:schemeClr val="tx1">
                                  <a:lumMod val="75000"/>
                                  <a:lumOff val="25000"/>
                                </a:schemeClr>
                              </a:solidFill>
                              <a:latin typeface="Cambria Math" panose="02040503050406030204" pitchFamily="18" charset="0"/>
                            </a:rPr>
                            <m:t>𝒌</m:t>
                          </m:r>
                        </m:e>
                        <m:sub>
                          <m:r>
                            <a:rPr lang="en-US" altLang="zh-TW" sz="1800" b="1" i="1" smtClean="0">
                              <a:solidFill>
                                <a:schemeClr val="tx1">
                                  <a:lumMod val="75000"/>
                                  <a:lumOff val="25000"/>
                                </a:schemeClr>
                              </a:solidFill>
                              <a:latin typeface="Cambria Math" panose="02040503050406030204" pitchFamily="18" charset="0"/>
                            </a:rPr>
                            <m:t>𝒊</m:t>
                          </m:r>
                        </m:sub>
                      </m:sSub>
                    </m:oMath>
                  </m:oMathPara>
                </a14:m>
                <a:endParaRPr lang="zh-TW" altLang="en-US" dirty="0"/>
              </a:p>
            </p:txBody>
          </p:sp>
        </mc:Choice>
        <mc:Fallback>
          <p:sp>
            <p:nvSpPr>
              <p:cNvPr id="5" name="矩形: 圓角 4">
                <a:extLst>
                  <a:ext uri="{FF2B5EF4-FFF2-40B4-BE49-F238E27FC236}">
                    <a16:creationId xmlns:a16="http://schemas.microsoft.com/office/drawing/2014/main" id="{6027095A-F14F-4549-952A-89E88F833A84}"/>
                  </a:ext>
                </a:extLst>
              </p:cNvPr>
              <p:cNvSpPr>
                <a:spLocks noRot="1" noChangeAspect="1" noMove="1" noResize="1" noEditPoints="1" noAdjustHandles="1" noChangeArrowheads="1" noChangeShapeType="1" noTextEdit="1"/>
              </p:cNvSpPr>
              <p:nvPr/>
            </p:nvSpPr>
            <p:spPr>
              <a:xfrm>
                <a:off x="8782716" y="3666308"/>
                <a:ext cx="2357400" cy="689469"/>
              </a:xfrm>
              <a:prstGeom prst="roundRect">
                <a:avLst/>
              </a:prstGeom>
              <a:blipFill>
                <a:blip r:embed="rId5"/>
                <a:stretch>
                  <a:fillRect/>
                </a:stretch>
              </a:blipFill>
            </p:spPr>
            <p:txBody>
              <a:bodyPr/>
              <a:lstStyle/>
              <a:p>
                <a:r>
                  <a:rPr lang="zh-TW" altLang="en-US">
                    <a:noFill/>
                  </a:rPr>
                  <a:t> </a:t>
                </a:r>
              </a:p>
            </p:txBody>
          </p:sp>
        </mc:Fallback>
      </mc:AlternateContent>
      <p:sp>
        <p:nvSpPr>
          <p:cNvPr id="10" name="箭號: 向下 9">
            <a:extLst>
              <a:ext uri="{FF2B5EF4-FFF2-40B4-BE49-F238E27FC236}">
                <a16:creationId xmlns:a16="http://schemas.microsoft.com/office/drawing/2014/main" id="{DAE30E3E-D136-4BE9-8CB8-CDAE342BC6FA}"/>
              </a:ext>
            </a:extLst>
          </p:cNvPr>
          <p:cNvSpPr/>
          <p:nvPr/>
        </p:nvSpPr>
        <p:spPr>
          <a:xfrm>
            <a:off x="9753598" y="4528457"/>
            <a:ext cx="444137" cy="418011"/>
          </a:xfrm>
          <a:prstGeom prst="down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mc:AlternateContent xmlns:mc="http://schemas.openxmlformats.org/markup-compatibility/2006">
        <mc:Choice xmlns:a14="http://schemas.microsoft.com/office/drawing/2010/main" Requires="a14">
          <p:sp>
            <p:nvSpPr>
              <p:cNvPr id="14" name="矩形: 圓角 13">
                <a:extLst>
                  <a:ext uri="{FF2B5EF4-FFF2-40B4-BE49-F238E27FC236}">
                    <a16:creationId xmlns:a16="http://schemas.microsoft.com/office/drawing/2014/main" id="{4E03BB47-A5E8-4597-BF23-93512E38908A}"/>
                  </a:ext>
                </a:extLst>
              </p:cNvPr>
              <p:cNvSpPr/>
              <p:nvPr/>
            </p:nvSpPr>
            <p:spPr>
              <a:xfrm>
                <a:off x="8808175" y="5119148"/>
                <a:ext cx="2347504" cy="689469"/>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altLang="zh-TW" sz="1800" b="1" i="1" smtClean="0">
                          <a:solidFill>
                            <a:srgbClr val="FF0000"/>
                          </a:solidFill>
                          <a:latin typeface="Cambria Math" panose="02040503050406030204" pitchFamily="18" charset="0"/>
                        </a:rPr>
                        <m:t>𝟐</m:t>
                      </m:r>
                      <m:d>
                        <m:dPr>
                          <m:ctrlPr>
                            <a:rPr lang="en-US" altLang="zh-TW" sz="1800" b="1" i="1" smtClean="0">
                              <a:solidFill>
                                <a:srgbClr val="FF0000"/>
                              </a:solidFill>
                              <a:latin typeface="Cambria Math" panose="02040503050406030204" pitchFamily="18" charset="0"/>
                            </a:rPr>
                          </m:ctrlPr>
                        </m:dPr>
                        <m:e>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𝑵</m:t>
                              </m:r>
                            </m:e>
                            <m:sub>
                              <m:r>
                                <a:rPr lang="en-US" altLang="zh-TW" sz="1800" b="1" i="1" smtClean="0">
                                  <a:solidFill>
                                    <a:srgbClr val="FF0000"/>
                                  </a:solidFill>
                                  <a:latin typeface="Cambria Math" panose="02040503050406030204" pitchFamily="18" charset="0"/>
                                </a:rPr>
                                <m:t>𝒊</m:t>
                              </m:r>
                            </m:sub>
                          </m:sSub>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𝒓</m:t>
                              </m:r>
                            </m:e>
                            <m:sub>
                              <m:r>
                                <a:rPr lang="en-US" altLang="zh-TW" sz="1800" b="1" i="1" smtClean="0">
                                  <a:solidFill>
                                    <a:srgbClr val="FF0000"/>
                                  </a:solidFill>
                                  <a:latin typeface="Cambria Math" panose="02040503050406030204" pitchFamily="18" charset="0"/>
                                </a:rPr>
                                <m:t>𝒊</m:t>
                              </m:r>
                            </m:sub>
                          </m:sSub>
                          <m:r>
                            <a:rPr lang="en-US" altLang="zh-TW" sz="1800" b="1" i="1" smtClean="0">
                              <a:solidFill>
                                <a:srgbClr val="FF0000"/>
                              </a:solidFill>
                              <a:latin typeface="Cambria Math" panose="02040503050406030204" pitchFamily="18" charset="0"/>
                            </a:rPr>
                            <m:t>+</m:t>
                          </m:r>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𝑪</m:t>
                              </m:r>
                            </m:e>
                            <m:sub>
                              <m:r>
                                <a:rPr lang="en-US" altLang="zh-TW" sz="1800" b="1" i="1" smtClean="0">
                                  <a:solidFill>
                                    <a:srgbClr val="FF0000"/>
                                  </a:solidFill>
                                  <a:latin typeface="Cambria Math" panose="02040503050406030204" pitchFamily="18" charset="0"/>
                                </a:rPr>
                                <m:t>𝒊</m:t>
                              </m:r>
                            </m:sub>
                          </m:sSub>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𝒍</m:t>
                              </m:r>
                            </m:e>
                            <m:sub>
                              <m:r>
                                <a:rPr lang="en-US" altLang="zh-TW" sz="1800" b="1" i="1" smtClean="0">
                                  <a:solidFill>
                                    <a:srgbClr val="FF0000"/>
                                  </a:solidFill>
                                  <a:latin typeface="Cambria Math" panose="02040503050406030204" pitchFamily="18" charset="0"/>
                                </a:rPr>
                                <m:t>𝒊</m:t>
                              </m:r>
                            </m:sub>
                          </m:sSub>
                        </m:e>
                      </m:d>
                      <m:r>
                        <a:rPr lang="en-US" altLang="zh-TW" sz="1800" b="1" i="1" smtClean="0">
                          <a:solidFill>
                            <a:srgbClr val="FF0000"/>
                          </a:solidFill>
                          <a:latin typeface="Cambria Math" panose="02040503050406030204" pitchFamily="18" charset="0"/>
                        </a:rPr>
                        <m:t>+</m:t>
                      </m:r>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𝒓</m:t>
                          </m:r>
                        </m:e>
                        <m:sub>
                          <m:r>
                            <a:rPr lang="en-US" altLang="zh-TW" sz="1800" b="1" i="1" smtClean="0">
                              <a:solidFill>
                                <a:srgbClr val="FF0000"/>
                              </a:solidFill>
                              <a:latin typeface="Cambria Math" panose="02040503050406030204" pitchFamily="18" charset="0"/>
                            </a:rPr>
                            <m:t>𝒊</m:t>
                          </m:r>
                        </m:sub>
                      </m:sSub>
                      <m:sSub>
                        <m:sSubPr>
                          <m:ctrlPr>
                            <a:rPr lang="en-US" altLang="zh-TW" sz="1800" b="1" i="1" smtClean="0">
                              <a:solidFill>
                                <a:srgbClr val="FF0000"/>
                              </a:solidFill>
                              <a:latin typeface="Cambria Math" panose="02040503050406030204" pitchFamily="18" charset="0"/>
                            </a:rPr>
                          </m:ctrlPr>
                        </m:sSubPr>
                        <m:e>
                          <m:r>
                            <a:rPr lang="en-US" altLang="zh-TW" sz="1800" b="1" i="1" smtClean="0">
                              <a:solidFill>
                                <a:srgbClr val="FF0000"/>
                              </a:solidFill>
                              <a:latin typeface="Cambria Math" panose="02040503050406030204" pitchFamily="18" charset="0"/>
                            </a:rPr>
                            <m:t>𝒍</m:t>
                          </m:r>
                        </m:e>
                        <m:sub>
                          <m:r>
                            <a:rPr lang="en-US" altLang="zh-TW" sz="1800" b="1" i="1" smtClean="0">
                              <a:solidFill>
                                <a:srgbClr val="FF0000"/>
                              </a:solidFill>
                              <a:latin typeface="Cambria Math" panose="02040503050406030204" pitchFamily="18" charset="0"/>
                            </a:rPr>
                            <m:t>𝒊</m:t>
                          </m:r>
                        </m:sub>
                      </m:sSub>
                    </m:oMath>
                  </m:oMathPara>
                </a14:m>
                <a:endParaRPr lang="zh-TW" altLang="en-US" dirty="0">
                  <a:solidFill>
                    <a:srgbClr val="FF0000"/>
                  </a:solidFill>
                </a:endParaRPr>
              </a:p>
            </p:txBody>
          </p:sp>
        </mc:Choice>
        <mc:Fallback>
          <p:sp>
            <p:nvSpPr>
              <p:cNvPr id="14" name="矩形: 圓角 13">
                <a:extLst>
                  <a:ext uri="{FF2B5EF4-FFF2-40B4-BE49-F238E27FC236}">
                    <a16:creationId xmlns:a16="http://schemas.microsoft.com/office/drawing/2014/main" id="{4E03BB47-A5E8-4597-BF23-93512E38908A}"/>
                  </a:ext>
                </a:extLst>
              </p:cNvPr>
              <p:cNvSpPr>
                <a:spLocks noRot="1" noChangeAspect="1" noMove="1" noResize="1" noEditPoints="1" noAdjustHandles="1" noChangeArrowheads="1" noChangeShapeType="1" noTextEdit="1"/>
              </p:cNvSpPr>
              <p:nvPr/>
            </p:nvSpPr>
            <p:spPr>
              <a:xfrm>
                <a:off x="8808175" y="5119148"/>
                <a:ext cx="2347504" cy="689469"/>
              </a:xfrm>
              <a:prstGeom prst="roundRect">
                <a:avLst/>
              </a:prstGeom>
              <a:blipFill>
                <a:blip r:embed="rId6"/>
                <a:stretch>
                  <a:fillRect/>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113701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Fixed Transformation Complexity</a:t>
                </a:r>
              </a:p>
              <a:p>
                <a:pPr lvl="1">
                  <a:buFont typeface="Wingdings" panose="05000000000000000000" pitchFamily="2" charset="2"/>
                  <a:buChar char="l"/>
                </a:pPr>
                <a:r>
                  <a:rPr lang="en-US" altLang="zh-TW" dirty="0"/>
                  <a:t>Let us assume that the </a:t>
                </a:r>
                <a14:m>
                  <m:oMath xmlns:m="http://schemas.openxmlformats.org/officeDocument/2006/math">
                    <m:sSubSup>
                      <m:sSubSupPr>
                        <m:ctrlPr>
                          <a:rPr lang="en-US" altLang="zh-TW" b="1">
                            <a:latin typeface="Cambria Math" panose="02040503050406030204" pitchFamily="18" charset="0"/>
                          </a:rPr>
                        </m:ctrlPr>
                      </m:sSubSupPr>
                      <m:e>
                        <m:r>
                          <a:rPr lang="el-GR" altLang="zh-TW" b="1" i="0">
                            <a:latin typeface="Cambria Math" panose="02040503050406030204" pitchFamily="18" charset="0"/>
                            <a:ea typeface="Cambria Math" panose="02040503050406030204" pitchFamily="18" charset="0"/>
                          </a:rPr>
                          <m:t>𝚯</m:t>
                        </m:r>
                      </m:e>
                      <m:sub>
                        <m:r>
                          <a:rPr lang="en-US" altLang="zh-TW" b="1" i="0">
                            <a:latin typeface="Cambria Math" panose="02040503050406030204" pitchFamily="18" charset="0"/>
                          </a:rPr>
                          <m:t>𝐢</m:t>
                        </m:r>
                      </m:sub>
                      <m:sup>
                        <m:r>
                          <a:rPr lang="en-US" altLang="zh-TW" b="1" i="0">
                            <a:latin typeface="Cambria Math" panose="02040503050406030204" pitchFamily="18" charset="0"/>
                          </a:rPr>
                          <m:t>𝐬</m:t>
                        </m:r>
                      </m:sup>
                    </m:sSubSup>
                  </m:oMath>
                </a14:m>
                <a:r>
                  <a:rPr lang="en-US" altLang="zh-TW" dirty="0"/>
                  <a:t> parameters of the source network have been trained.</a:t>
                </a:r>
              </a:p>
              <a:p>
                <a:pPr lvl="1">
                  <a:buFont typeface="Wingdings" panose="05000000000000000000" pitchFamily="2" charset="2"/>
                  <a:buChar char="l"/>
                </a:pPr>
                <a:r>
                  <a:rPr lang="en-US" altLang="zh-TW" dirty="0"/>
                  <a:t>We use </a:t>
                </a:r>
                <a:r>
                  <a:rPr lang="en-US" altLang="zh-TW" b="1" dirty="0">
                    <a:ea typeface="Cambria Math" panose="02040503050406030204" pitchFamily="18" charset="0"/>
                  </a:rPr>
                  <a:t>Eq.(2) </a:t>
                </a:r>
                <a:r>
                  <a:rPr lang="en-US" altLang="zh-TW" dirty="0"/>
                  <a:t>to express </a:t>
                </a:r>
                <a14:m>
                  <m:oMath xmlns:m="http://schemas.openxmlformats.org/officeDocument/2006/math">
                    <m:sSubSup>
                      <m:sSubSupPr>
                        <m:ctrlPr>
                          <a:rPr lang="en-US" altLang="zh-TW" b="1">
                            <a:latin typeface="Cambria Math" panose="02040503050406030204" pitchFamily="18" charset="0"/>
                          </a:rPr>
                        </m:ctrlPr>
                      </m:sSubSupPr>
                      <m:e>
                        <m:r>
                          <a:rPr lang="el-GR" altLang="zh-TW" b="1" i="0">
                            <a:latin typeface="Cambria Math" panose="02040503050406030204" pitchFamily="18" charset="0"/>
                            <a:ea typeface="Cambria Math" panose="02040503050406030204" pitchFamily="18" charset="0"/>
                          </a:rPr>
                          <m:t>𝚯</m:t>
                        </m:r>
                      </m:e>
                      <m:sub>
                        <m:r>
                          <a:rPr lang="en-US" altLang="zh-TW" b="1" i="0">
                            <a:latin typeface="Cambria Math" panose="02040503050406030204" pitchFamily="18" charset="0"/>
                          </a:rPr>
                          <m:t>𝐢</m:t>
                        </m:r>
                      </m:sub>
                      <m:sup>
                        <m:r>
                          <a:rPr lang="en-US" altLang="zh-TW" b="1" i="0" smtClean="0">
                            <a:latin typeface="Cambria Math" panose="02040503050406030204" pitchFamily="18" charset="0"/>
                          </a:rPr>
                          <m:t>𝐭</m:t>
                        </m:r>
                      </m:sup>
                    </m:sSubSup>
                  </m:oMath>
                </a14:m>
                <a:r>
                  <a:rPr lang="en-US" altLang="zh-TW" dirty="0"/>
                  <a:t>s as functions of the </a:t>
                </a:r>
                <a14:m>
                  <m:oMath xmlns:m="http://schemas.openxmlformats.org/officeDocument/2006/math">
                    <m:sSubSup>
                      <m:sSubSupPr>
                        <m:ctrlPr>
                          <a:rPr lang="en-US" altLang="zh-TW" b="1" i="1">
                            <a:latin typeface="Cambria Math" panose="02040503050406030204" pitchFamily="18" charset="0"/>
                          </a:rPr>
                        </m:ctrlPr>
                      </m:sSubSupPr>
                      <m:e>
                        <m:r>
                          <a:rPr lang="el-GR" altLang="zh-TW" b="1" i="1">
                            <a:latin typeface="Cambria Math" panose="02040503050406030204" pitchFamily="18" charset="0"/>
                            <a:ea typeface="Cambria Math" panose="02040503050406030204" pitchFamily="18" charset="0"/>
                          </a:rPr>
                          <m:t>𝜣</m:t>
                        </m:r>
                      </m:e>
                      <m:sub>
                        <m:r>
                          <a:rPr lang="en-US" altLang="zh-TW" b="1" i="1">
                            <a:latin typeface="Cambria Math" panose="02040503050406030204" pitchFamily="18" charset="0"/>
                          </a:rPr>
                          <m:t>𝒊</m:t>
                        </m:r>
                      </m:sub>
                      <m:sup>
                        <m:r>
                          <a:rPr lang="en-US" altLang="zh-TW" b="1" i="1">
                            <a:latin typeface="Cambria Math" panose="02040503050406030204" pitchFamily="18" charset="0"/>
                          </a:rPr>
                          <m:t>𝒔</m:t>
                        </m:r>
                      </m:sup>
                    </m:sSubSup>
                  </m:oMath>
                </a14:m>
                <a:r>
                  <a:rPr lang="en-US" altLang="zh-TW" dirty="0"/>
                  <a:t>s. </a:t>
                </a:r>
              </a:p>
              <a:p>
                <a:pPr lvl="1">
                  <a:buFont typeface="Wingdings" panose="05000000000000000000" pitchFamily="2" charset="2"/>
                  <a:buChar char="l"/>
                </a:pPr>
                <a:r>
                  <a:rPr lang="en-US" altLang="zh-TW" dirty="0"/>
                  <a:t>Define a loss function </a:t>
                </a:r>
                <a14:m>
                  <m:oMath xmlns:m="http://schemas.openxmlformats.org/officeDocument/2006/math">
                    <m:r>
                      <a:rPr lang="en-US" altLang="zh-TW" b="1" i="0" smtClean="0">
                        <a:latin typeface="Cambria Math" panose="02040503050406030204" pitchFamily="18" charset="0"/>
                      </a:rPr>
                      <m:t>𝐋</m:t>
                    </m:r>
                    <m:r>
                      <a:rPr lang="en-US" altLang="zh-TW" b="1" i="0" smtClean="0">
                        <a:latin typeface="Cambria Math" panose="02040503050406030204" pitchFamily="18" charset="0"/>
                      </a:rPr>
                      <m:t>(</m:t>
                    </m:r>
                    <m:d>
                      <m:dPr>
                        <m:begChr m:val="{"/>
                        <m:endChr m:val="}"/>
                        <m:ctrlPr>
                          <a:rPr lang="en-US" altLang="zh-TW" b="1" i="0" smtClean="0">
                            <a:latin typeface="Cambria Math" panose="02040503050406030204" pitchFamily="18" charset="0"/>
                          </a:rPr>
                        </m:ctrlPr>
                      </m:dPr>
                      <m:e>
                        <m:sSubSup>
                          <m:sSubSupPr>
                            <m:ctrlPr>
                              <a:rPr lang="en-US" altLang="zh-TW" b="1">
                                <a:latin typeface="Cambria Math" panose="02040503050406030204" pitchFamily="18" charset="0"/>
                              </a:rPr>
                            </m:ctrlPr>
                          </m:sSubSupPr>
                          <m:e>
                            <m:r>
                              <a:rPr lang="el-GR" altLang="zh-TW" b="1" i="0">
                                <a:latin typeface="Cambria Math" panose="02040503050406030204" pitchFamily="18" charset="0"/>
                                <a:ea typeface="Cambria Math" panose="02040503050406030204" pitchFamily="18" charset="0"/>
                              </a:rPr>
                              <m:t>𝚯</m:t>
                            </m:r>
                          </m:e>
                          <m:sub>
                            <m:r>
                              <a:rPr lang="en-US" altLang="zh-TW" b="1" i="0">
                                <a:latin typeface="Cambria Math" panose="02040503050406030204" pitchFamily="18" charset="0"/>
                              </a:rPr>
                              <m:t>𝐢</m:t>
                            </m:r>
                          </m:sub>
                          <m:sup>
                            <m:r>
                              <a:rPr lang="en-US" altLang="zh-TW" b="1" i="0">
                                <a:latin typeface="Cambria Math" panose="02040503050406030204" pitchFamily="18" charset="0"/>
                              </a:rPr>
                              <m:t>𝐬</m:t>
                            </m:r>
                          </m:sup>
                        </m:sSubSup>
                      </m:e>
                    </m:d>
                    <m:r>
                      <a:rPr lang="en-US" altLang="zh-TW" b="1" i="1" smtClean="0">
                        <a:latin typeface="Cambria Math" panose="02040503050406030204" pitchFamily="18" charset="0"/>
                      </a:rPr>
                      <m:t>, </m:t>
                    </m:r>
                    <m:d>
                      <m:dPr>
                        <m:begChr m:val="{"/>
                        <m:endChr m:val="}"/>
                        <m:ctrlPr>
                          <a:rPr lang="en-US" altLang="zh-TW" b="1" i="1" smtClean="0">
                            <a:latin typeface="Cambria Math" panose="02040503050406030204" pitchFamily="18" charset="0"/>
                          </a:rPr>
                        </m:ctrlPr>
                      </m:dPr>
                      <m:e>
                        <m:sSubSup>
                          <m:sSubSupPr>
                            <m:ctrlPr>
                              <a:rPr lang="en-US" altLang="zh-TW" b="1">
                                <a:latin typeface="Cambria Math" panose="02040503050406030204" pitchFamily="18" charset="0"/>
                              </a:rPr>
                            </m:ctrlPr>
                          </m:sSubSupPr>
                          <m:e>
                            <m:r>
                              <a:rPr lang="el-GR" altLang="zh-TW" b="1" i="0">
                                <a:latin typeface="Cambria Math" panose="02040503050406030204" pitchFamily="18" charset="0"/>
                                <a:ea typeface="Cambria Math" panose="02040503050406030204" pitchFamily="18" charset="0"/>
                              </a:rPr>
                              <m:t>𝚯</m:t>
                            </m:r>
                          </m:e>
                          <m:sub>
                            <m:r>
                              <a:rPr lang="en-US" altLang="zh-TW" b="1" i="0">
                                <a:latin typeface="Cambria Math" panose="02040503050406030204" pitchFamily="18" charset="0"/>
                              </a:rPr>
                              <m:t>𝐢</m:t>
                            </m:r>
                          </m:sub>
                          <m:sup>
                            <m:r>
                              <a:rPr lang="en-US" altLang="zh-TW" b="1" i="0">
                                <a:latin typeface="Cambria Math" panose="02040503050406030204" pitchFamily="18" charset="0"/>
                              </a:rPr>
                              <m:t>𝐭</m:t>
                            </m:r>
                          </m:sup>
                        </m:sSubSup>
                      </m:e>
                    </m:d>
                    <m:r>
                      <a:rPr lang="en-US" altLang="zh-TW" b="1" i="1" smtClean="0">
                        <a:latin typeface="Cambria Math" panose="02040503050406030204" pitchFamily="18" charset="0"/>
                      </a:rPr>
                      <m:t>)</m:t>
                    </m:r>
                  </m:oMath>
                </a14:m>
                <a:r>
                  <a:rPr lang="en-US" altLang="zh-TW" sz="1400" b="1" dirty="0"/>
                  <a:t> </a:t>
                </a:r>
                <a:r>
                  <a:rPr lang="en-US" altLang="zh-TW" dirty="0"/>
                  <a:t>that we minimize with respect to both the source stream parameters </a:t>
                </a:r>
                <a14:m>
                  <m:oMath xmlns:m="http://schemas.openxmlformats.org/officeDocument/2006/math">
                    <m:d>
                      <m:dPr>
                        <m:begChr m:val="{"/>
                        <m:endChr m:val="}"/>
                        <m:ctrlPr>
                          <a:rPr lang="en-US" altLang="zh-TW" b="1" i="1">
                            <a:latin typeface="Cambria Math" panose="02040503050406030204" pitchFamily="18" charset="0"/>
                          </a:rPr>
                        </m:ctrlPr>
                      </m:dPr>
                      <m:e>
                        <m:sSubSup>
                          <m:sSubSupPr>
                            <m:ctrlPr>
                              <a:rPr lang="en-US" altLang="zh-TW" b="1">
                                <a:latin typeface="Cambria Math" panose="02040503050406030204" pitchFamily="18" charset="0"/>
                              </a:rPr>
                            </m:ctrlPr>
                          </m:sSubSupPr>
                          <m:e>
                            <m:r>
                              <a:rPr lang="el-GR" altLang="zh-TW" b="1" i="0">
                                <a:latin typeface="Cambria Math" panose="02040503050406030204" pitchFamily="18" charset="0"/>
                                <a:ea typeface="Cambria Math" panose="02040503050406030204" pitchFamily="18" charset="0"/>
                              </a:rPr>
                              <m:t>𝚯</m:t>
                            </m:r>
                          </m:e>
                          <m:sub>
                            <m:r>
                              <a:rPr lang="en-US" altLang="zh-TW" b="1" i="0">
                                <a:latin typeface="Cambria Math" panose="02040503050406030204" pitchFamily="18" charset="0"/>
                              </a:rPr>
                              <m:t>𝐢</m:t>
                            </m:r>
                          </m:sub>
                          <m:sup>
                            <m:r>
                              <a:rPr lang="en-US" altLang="zh-TW" b="1" i="0">
                                <a:latin typeface="Cambria Math" panose="02040503050406030204" pitchFamily="18" charset="0"/>
                              </a:rPr>
                              <m:t>𝐬</m:t>
                            </m:r>
                          </m:sup>
                        </m:sSubSup>
                      </m:e>
                    </m:d>
                    <m:r>
                      <a:rPr lang="en-US" altLang="zh-TW" b="1" i="1">
                        <a:latin typeface="Cambria Math" panose="02040503050406030204" pitchFamily="18" charset="0"/>
                      </a:rPr>
                      <m:t> </m:t>
                    </m:r>
                  </m:oMath>
                </a14:m>
                <a:r>
                  <a:rPr lang="en-US" altLang="zh-TW" dirty="0"/>
                  <a:t>and the parameters that define the mapping from the source to the target weights </a:t>
                </a:r>
                <a14:m>
                  <m:oMath xmlns:m="http://schemas.openxmlformats.org/officeDocument/2006/math">
                    <m:r>
                      <m:rPr>
                        <m:sty m:val="p"/>
                      </m:rPr>
                      <a:rPr lang="el-GR" altLang="zh-TW" i="1" smtClean="0">
                        <a:latin typeface="Cambria Math" panose="02040503050406030204" pitchFamily="18" charset="0"/>
                        <a:ea typeface="Cambria Math" panose="02040503050406030204" pitchFamily="18" charset="0"/>
                      </a:rPr>
                      <m:t>Γ</m:t>
                    </m:r>
                  </m:oMath>
                </a14:m>
                <a:r>
                  <a:rPr lang="en-US" altLang="zh-TW" dirty="0"/>
                  <a:t> .</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solidFill>
                      <a:srgbClr val="FF0000"/>
                    </a:solidFill>
                  </a:rPr>
                  <a:t>Assume that the values </a:t>
                </a:r>
                <a14:m>
                  <m:oMath xmlns:m="http://schemas.openxmlformats.org/officeDocument/2006/math">
                    <m:sSub>
                      <m:sSubPr>
                        <m:ctrlPr>
                          <a:rPr lang="en-US" altLang="zh-TW" i="1" smtClean="0">
                            <a:solidFill>
                              <a:srgbClr val="FF0000"/>
                            </a:solidFill>
                            <a:latin typeface="Cambria Math" panose="02040503050406030204" pitchFamily="18" charset="0"/>
                          </a:rPr>
                        </m:ctrlPr>
                      </m:sSubPr>
                      <m:e>
                        <m:r>
                          <a:rPr lang="en-US" altLang="zh-TW" b="0" i="1" smtClean="0">
                            <a:solidFill>
                              <a:srgbClr val="FF0000"/>
                            </a:solidFill>
                            <a:latin typeface="Cambria Math" panose="02040503050406030204" pitchFamily="18" charset="0"/>
                          </a:rPr>
                          <m:t>𝑙</m:t>
                        </m:r>
                      </m:e>
                      <m:sub>
                        <m:r>
                          <a:rPr lang="en-US" altLang="zh-TW" b="0" i="1" smtClean="0">
                            <a:solidFill>
                              <a:srgbClr val="FF0000"/>
                            </a:solidFill>
                            <a:latin typeface="Cambria Math" panose="02040503050406030204" pitchFamily="18" charset="0"/>
                          </a:rPr>
                          <m:t>𝑖</m:t>
                        </m:r>
                      </m:sub>
                    </m:sSub>
                  </m:oMath>
                </a14:m>
                <a:r>
                  <a:rPr lang="en-US" altLang="zh-TW" dirty="0">
                    <a:solidFill>
                      <a:srgbClr val="FF0000"/>
                    </a:solidFill>
                  </a:rPr>
                  <a:t> and </a:t>
                </a:r>
                <a14:m>
                  <m:oMath xmlns:m="http://schemas.openxmlformats.org/officeDocument/2006/math">
                    <m:sSub>
                      <m:sSubPr>
                        <m:ctrlPr>
                          <a:rPr lang="en-US" altLang="zh-TW" i="1">
                            <a:solidFill>
                              <a:srgbClr val="FF0000"/>
                            </a:solidFill>
                            <a:latin typeface="Cambria Math" panose="02040503050406030204" pitchFamily="18" charset="0"/>
                          </a:rPr>
                        </m:ctrlPr>
                      </m:sSubPr>
                      <m:e>
                        <m:r>
                          <a:rPr lang="en-US" altLang="zh-TW" b="0" i="1" smtClean="0">
                            <a:solidFill>
                              <a:srgbClr val="FF0000"/>
                            </a:solidFill>
                            <a:latin typeface="Cambria Math" panose="02040503050406030204" pitchFamily="18" charset="0"/>
                          </a:rPr>
                          <m:t>𝑟</m:t>
                        </m:r>
                      </m:e>
                      <m:sub>
                        <m:r>
                          <a:rPr lang="en-US" altLang="zh-TW" i="1">
                            <a:solidFill>
                              <a:srgbClr val="FF0000"/>
                            </a:solidFill>
                            <a:latin typeface="Cambria Math" panose="02040503050406030204" pitchFamily="18" charset="0"/>
                          </a:rPr>
                          <m:t>𝑖</m:t>
                        </m:r>
                      </m:sub>
                    </m:sSub>
                  </m:oMath>
                </a14:m>
                <a:r>
                  <a:rPr lang="en-US" altLang="zh-TW" dirty="0">
                    <a:solidFill>
                      <a:srgbClr val="FF0000"/>
                    </a:solidFill>
                  </a:rPr>
                  <a:t> are given.</a:t>
                </a:r>
              </a:p>
              <a:p>
                <a:pPr lvl="1">
                  <a:buFont typeface="Wingdings" panose="05000000000000000000" pitchFamily="2" charset="2"/>
                  <a:buChar char="l"/>
                </a:pPr>
                <a:endParaRPr lang="en-US" altLang="zh-TW" b="1" dirty="0"/>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r="-121"/>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11</a:t>
            </a:fld>
            <a:endParaRPr lang="zh-TW" altLang="en-US"/>
          </a:p>
        </p:txBody>
      </p:sp>
      <p:pic>
        <p:nvPicPr>
          <p:cNvPr id="15" name="圖片 14">
            <a:extLst>
              <a:ext uri="{FF2B5EF4-FFF2-40B4-BE49-F238E27FC236}">
                <a16:creationId xmlns:a16="http://schemas.microsoft.com/office/drawing/2014/main" id="{1F9DF7DC-DD31-4ED2-AA58-186BDC6CA891}"/>
              </a:ext>
            </a:extLst>
          </p:cNvPr>
          <p:cNvPicPr>
            <a:picLocks noChangeAspect="1"/>
          </p:cNvPicPr>
          <p:nvPr/>
        </p:nvPicPr>
        <p:blipFill>
          <a:blip r:embed="rId3"/>
          <a:stretch>
            <a:fillRect/>
          </a:stretch>
        </p:blipFill>
        <p:spPr>
          <a:xfrm>
            <a:off x="3683315" y="3440289"/>
            <a:ext cx="4886325" cy="533400"/>
          </a:xfrm>
          <a:prstGeom prst="rect">
            <a:avLst/>
          </a:prstGeom>
        </p:spPr>
      </p:pic>
      <p:pic>
        <p:nvPicPr>
          <p:cNvPr id="19" name="圖片 18">
            <a:extLst>
              <a:ext uri="{FF2B5EF4-FFF2-40B4-BE49-F238E27FC236}">
                <a16:creationId xmlns:a16="http://schemas.microsoft.com/office/drawing/2014/main" id="{FF3081EF-3919-4AB9-9DCE-A924184A8438}"/>
              </a:ext>
            </a:extLst>
          </p:cNvPr>
          <p:cNvPicPr>
            <a:picLocks noChangeAspect="1"/>
          </p:cNvPicPr>
          <p:nvPr/>
        </p:nvPicPr>
        <p:blipFill>
          <a:blip r:embed="rId4"/>
          <a:stretch>
            <a:fillRect/>
          </a:stretch>
        </p:blipFill>
        <p:spPr>
          <a:xfrm>
            <a:off x="2243137" y="4388233"/>
            <a:ext cx="7705725" cy="1143000"/>
          </a:xfrm>
          <a:prstGeom prst="rect">
            <a:avLst/>
          </a:prstGeom>
        </p:spPr>
      </p:pic>
      <p:pic>
        <p:nvPicPr>
          <p:cNvPr id="20" name="圖片 19">
            <a:extLst>
              <a:ext uri="{FF2B5EF4-FFF2-40B4-BE49-F238E27FC236}">
                <a16:creationId xmlns:a16="http://schemas.microsoft.com/office/drawing/2014/main" id="{3DFDB135-F968-484D-9E83-D8959882AB6F}"/>
              </a:ext>
            </a:extLst>
          </p:cNvPr>
          <p:cNvPicPr>
            <a:picLocks noChangeAspect="1"/>
          </p:cNvPicPr>
          <p:nvPr/>
        </p:nvPicPr>
        <p:blipFill>
          <a:blip r:embed="rId5"/>
          <a:stretch>
            <a:fillRect/>
          </a:stretch>
        </p:blipFill>
        <p:spPr>
          <a:xfrm>
            <a:off x="6126478" y="286603"/>
            <a:ext cx="5257800" cy="542925"/>
          </a:xfrm>
          <a:prstGeom prst="rect">
            <a:avLst/>
          </a:prstGeom>
        </p:spPr>
      </p:pic>
    </p:spTree>
    <p:extLst>
      <p:ext uri="{BB962C8B-B14F-4D97-AF65-F5344CB8AC3E}">
        <p14:creationId xmlns:p14="http://schemas.microsoft.com/office/powerpoint/2010/main" val="4191000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Classification Loss</a:t>
            </a:r>
          </a:p>
          <a:p>
            <a:pPr lvl="1">
              <a:buFont typeface="Wingdings" panose="05000000000000000000" pitchFamily="2" charset="2"/>
              <a:buChar char="l"/>
            </a:pPr>
            <a:r>
              <a:rPr lang="en-US" altLang="zh-TW" dirty="0"/>
              <a:t>The sum of standard cross-entropy classification losses, computed on the annotated samples from the source and target domains.</a:t>
            </a:r>
          </a:p>
          <a:p>
            <a:pPr lvl="2">
              <a:buFont typeface="Wingdings" panose="05000000000000000000" pitchFamily="2" charset="2"/>
              <a:buChar char="l"/>
            </a:pPr>
            <a:r>
              <a:rPr lang="en-US" altLang="zh-TW" dirty="0"/>
              <a:t>If there is no annotated data in the target domain, we use the classification loss from the source domain only.</a:t>
            </a:r>
          </a:p>
          <a:p>
            <a:pPr lvl="2">
              <a:buFont typeface="Wingdings" panose="05000000000000000000" pitchFamily="2" charset="2"/>
              <a:buChar char="l"/>
            </a:pPr>
            <a:endParaRPr lang="en-US" altLang="zh-TW" b="1" dirty="0"/>
          </a:p>
          <a:p>
            <a:pPr>
              <a:buFont typeface="Wingdings" panose="05000000000000000000" pitchFamily="2" charset="2"/>
              <a:buChar char="l"/>
            </a:pPr>
            <a:r>
              <a:rPr lang="en-US" altLang="zh-TW" b="1" dirty="0"/>
              <a:t>Discrepancy Loss</a:t>
            </a:r>
          </a:p>
          <a:p>
            <a:pPr lvl="1">
              <a:buFont typeface="Wingdings" panose="05000000000000000000" pitchFamily="2" charset="2"/>
              <a:buChar char="l"/>
            </a:pPr>
            <a:r>
              <a:rPr lang="en-US" altLang="zh-TW" dirty="0"/>
              <a:t>This term aims to measure how statistically dissimilar the feature vectors computed from the source and target domains are.</a:t>
            </a:r>
          </a:p>
          <a:p>
            <a:pPr lvl="2">
              <a:buFont typeface="Wingdings" panose="05000000000000000000" pitchFamily="2" charset="2"/>
              <a:buChar char="l"/>
            </a:pPr>
            <a:r>
              <a:rPr lang="en-US" altLang="zh-TW" dirty="0"/>
              <a:t>Minimizing this discrepancy is important because the feature vectors produced by both streams are fed to the same classifier.</a:t>
            </a:r>
          </a:p>
          <a:p>
            <a:pPr lvl="2">
              <a:buFont typeface="Wingdings" panose="05000000000000000000" pitchFamily="2" charset="2"/>
              <a:buChar char="l"/>
            </a:pPr>
            <a:r>
              <a:rPr lang="en-US" altLang="zh-TW" dirty="0"/>
              <a:t>Ideally, the final representations of the samples from both domains should be statistically indistinguishable from each other.</a:t>
            </a:r>
            <a:endParaRPr lang="en-US" altLang="zh-TW" b="1" dirty="0"/>
          </a:p>
          <a:p>
            <a:pPr>
              <a:buFont typeface="Wingdings" panose="05000000000000000000" pitchFamily="2" charset="2"/>
              <a:buChar char="l"/>
            </a:pPr>
            <a:endParaRPr lang="en-US" altLang="zh-TW"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12</a:t>
            </a:fld>
            <a:endParaRPr lang="zh-TW" altLang="en-US"/>
          </a:p>
        </p:txBody>
      </p:sp>
    </p:spTree>
    <p:extLst>
      <p:ext uri="{BB962C8B-B14F-4D97-AF65-F5344CB8AC3E}">
        <p14:creationId xmlns:p14="http://schemas.microsoft.com/office/powerpoint/2010/main" val="499935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Discrepancy Loss</a:t>
                </a:r>
              </a:p>
              <a:p>
                <a:pPr lvl="1">
                  <a:buFont typeface="Wingdings" panose="05000000000000000000" pitchFamily="2" charset="2"/>
                  <a:buChar char="l"/>
                </a:pPr>
                <a:r>
                  <a:rPr lang="en-US" altLang="zh-TW" dirty="0"/>
                  <a:t>To this end, we take </a:t>
                </a:r>
                <a14:m>
                  <m:oMath xmlns:m="http://schemas.openxmlformats.org/officeDocument/2006/math">
                    <m:sSub>
                      <m:sSubPr>
                        <m:ctrlPr>
                          <a:rPr lang="en-US" altLang="zh-TW" sz="2400" i="1" smtClean="0">
                            <a:latin typeface="Cambria Math" panose="02040503050406030204" pitchFamily="18" charset="0"/>
                          </a:rPr>
                        </m:ctrlPr>
                      </m:sSubPr>
                      <m:e>
                        <m:r>
                          <a:rPr lang="en-US" altLang="zh-TW" sz="2400" i="1" smtClean="0">
                            <a:latin typeface="Cambria Math" panose="02040503050406030204" pitchFamily="18" charset="0"/>
                            <a:ea typeface="Cambria Math" panose="02040503050406030204" pitchFamily="18" charset="0"/>
                          </a:rPr>
                          <m:t>ℒ</m:t>
                        </m:r>
                      </m:e>
                      <m:sub>
                        <m:r>
                          <a:rPr lang="en-US" altLang="zh-TW" sz="2400" b="0" i="1" smtClean="0">
                            <a:latin typeface="Cambria Math" panose="02040503050406030204" pitchFamily="18" charset="0"/>
                          </a:rPr>
                          <m:t>𝑑𝑖𝑠𝑡</m:t>
                        </m:r>
                      </m:sub>
                    </m:sSub>
                  </m:oMath>
                </a14:m>
                <a:r>
                  <a:rPr lang="en-US" altLang="zh-TW" sz="2400" dirty="0"/>
                  <a:t> </a:t>
                </a:r>
                <a:r>
                  <a:rPr lang="en-US" altLang="zh-TW" dirty="0"/>
                  <a:t>to be the adversarial domain confusion loss of [8].</a:t>
                </a:r>
              </a:p>
              <a:p>
                <a:pPr lvl="1">
                  <a:buFont typeface="Wingdings" panose="05000000000000000000" pitchFamily="2" charset="2"/>
                  <a:buChar char="l"/>
                </a:pPr>
                <a:r>
                  <a:rPr lang="en-US" altLang="zh-TW" dirty="0"/>
                  <a:t>This procedure relies on an auxiliary classifier </a:t>
                </a:r>
                <a14:m>
                  <m:oMath xmlns:m="http://schemas.openxmlformats.org/officeDocument/2006/math">
                    <m:r>
                      <a:rPr lang="zh-TW" altLang="en-US" sz="2400" b="0" i="1" smtClean="0">
                        <a:latin typeface="Cambria Math" panose="02040503050406030204" pitchFamily="18" charset="0"/>
                      </a:rPr>
                      <m:t>𝜙</m:t>
                    </m:r>
                  </m:oMath>
                </a14:m>
                <a:r>
                  <a:rPr lang="en-US" altLang="zh-TW" sz="2400" dirty="0"/>
                  <a:t> </a:t>
                </a:r>
                <a:r>
                  <a:rPr lang="en-US" altLang="zh-TW" dirty="0"/>
                  <a:t>that aims to recognize from which domain a sample comes, based on the feature representation learned by the network.</a:t>
                </a:r>
              </a:p>
              <a:p>
                <a:pPr lvl="1">
                  <a:buFont typeface="Wingdings" panose="05000000000000000000" pitchFamily="2" charset="2"/>
                  <a:buChar char="l"/>
                </a:pPr>
                <a14:m>
                  <m:oMath xmlns:m="http://schemas.openxmlformats.org/officeDocument/2006/math">
                    <m:r>
                      <a:rPr lang="en-US" altLang="zh-TW" sz="2400" b="1" i="1" smtClean="0">
                        <a:latin typeface="Cambria Math" panose="02040503050406030204" pitchFamily="18" charset="0"/>
                      </a:rPr>
                      <m:t>𝒇</m:t>
                    </m:r>
                  </m:oMath>
                </a14:m>
                <a:r>
                  <a:rPr lang="en-US" altLang="zh-TW" dirty="0"/>
                  <a:t>: Feature representation. </a:t>
                </a:r>
                <a14:m>
                  <m:oMath xmlns:m="http://schemas.openxmlformats.org/officeDocument/2006/math">
                    <m:sSub>
                      <m:sSubPr>
                        <m:ctrlPr>
                          <a:rPr lang="en-US" altLang="zh-TW" sz="2400" i="1" smtClean="0">
                            <a:latin typeface="Cambria Math" panose="02040503050406030204" pitchFamily="18" charset="0"/>
                          </a:rPr>
                        </m:ctrlPr>
                      </m:sSubPr>
                      <m:e>
                        <m:r>
                          <a:rPr lang="zh-TW" altLang="en-US" sz="2400" b="0" i="1" smtClean="0">
                            <a:latin typeface="Cambria Math" panose="02040503050406030204" pitchFamily="18" charset="0"/>
                          </a:rPr>
                          <m:t>𝜃</m:t>
                        </m:r>
                      </m:e>
                      <m:sub>
                        <m:r>
                          <a:rPr lang="en-US" altLang="zh-TW" sz="2400" b="0" i="1" smtClean="0">
                            <a:latin typeface="Cambria Math" panose="02040503050406030204" pitchFamily="18" charset="0"/>
                          </a:rPr>
                          <m:t>𝐷𝐶</m:t>
                        </m:r>
                      </m:sub>
                    </m:sSub>
                  </m:oMath>
                </a14:m>
                <a:r>
                  <a:rPr lang="en-US" altLang="zh-TW" b="1" dirty="0"/>
                  <a:t>: </a:t>
                </a:r>
                <a:r>
                  <a:rPr lang="en-US" altLang="zh-TW" dirty="0"/>
                  <a:t>the parameters of the classifier.</a:t>
                </a:r>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r>
                  <a:rPr lang="en-US" altLang="zh-TW" dirty="0"/>
                  <a:t>where </a:t>
                </a:r>
                <a14:m>
                  <m:oMath xmlns:m="http://schemas.openxmlformats.org/officeDocument/2006/math">
                    <m:r>
                      <a:rPr lang="en-US" altLang="zh-TW" b="0" i="1" smtClean="0">
                        <a:latin typeface="Cambria Math" panose="02040503050406030204" pitchFamily="18" charset="0"/>
                      </a:rPr>
                      <m:t>𝑁</m:t>
                    </m:r>
                  </m:oMath>
                </a14:m>
                <a:r>
                  <a:rPr lang="en-US" altLang="zh-TW" dirty="0"/>
                  <a:t> is the number of source and target samples, </a:t>
                </a:r>
                <a14:m>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𝑦</m:t>
                        </m:r>
                      </m:e>
                      <m:sub>
                        <m:r>
                          <a:rPr lang="en-US" altLang="zh-TW" b="0" i="1" smtClean="0">
                            <a:latin typeface="Cambria Math" panose="02040503050406030204" pitchFamily="18" charset="0"/>
                          </a:rPr>
                          <m:t>𝑛</m:t>
                        </m:r>
                      </m:sub>
                    </m:sSub>
                    <m:r>
                      <a:rPr lang="en-US" altLang="zh-TW" b="0" i="1" smtClean="0">
                        <a:latin typeface="Cambria Math" panose="02040503050406030204" pitchFamily="18" charset="0"/>
                      </a:rPr>
                      <m:t> </m:t>
                    </m:r>
                    <m:r>
                      <a:rPr lang="zh-TW" altLang="en-US" i="1" smtClean="0">
                        <a:latin typeface="Cambria Math" panose="02040503050406030204" pitchFamily="18" charset="0"/>
                      </a:rPr>
                      <m:t>𝜖</m:t>
                    </m:r>
                    <m:r>
                      <a:rPr lang="en-US" altLang="zh-TW" b="0" i="1" smtClean="0">
                        <a:latin typeface="Cambria Math" panose="02040503050406030204" pitchFamily="18" charset="0"/>
                      </a:rPr>
                      <m:t> [0,1]</m:t>
                    </m:r>
                  </m:oMath>
                </a14:m>
                <a:r>
                  <a:rPr lang="en-US" altLang="zh-TW" dirty="0"/>
                  <a:t> is the domain label, and </a:t>
                </a:r>
                <a14:m>
                  <m:oMath xmlns:m="http://schemas.openxmlformats.org/officeDocument/2006/math">
                    <m:acc>
                      <m:accPr>
                        <m:chr m:val="̂"/>
                        <m:ctrlPr>
                          <a:rPr lang="en-US" altLang="zh-TW" i="1" smtClean="0">
                            <a:latin typeface="Cambria Math" panose="02040503050406030204" pitchFamily="18" charset="0"/>
                          </a:rPr>
                        </m:ctrlPr>
                      </m:accPr>
                      <m:e>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𝑦</m:t>
                            </m:r>
                          </m:e>
                          <m:sub>
                            <m:r>
                              <a:rPr lang="en-US" altLang="zh-TW" b="0" i="1" smtClean="0">
                                <a:latin typeface="Cambria Math" panose="02040503050406030204" pitchFamily="18" charset="0"/>
                              </a:rPr>
                              <m:t>𝑛</m:t>
                            </m:r>
                          </m:sub>
                        </m:sSub>
                      </m:e>
                    </m:acc>
                    <m:r>
                      <a:rPr lang="en-US" altLang="zh-TW" b="0" i="1" smtClean="0">
                        <a:latin typeface="Cambria Math" panose="02040503050406030204" pitchFamily="18" charset="0"/>
                      </a:rPr>
                      <m:t>=</m:t>
                    </m:r>
                    <m:r>
                      <a:rPr lang="en-US" altLang="zh-TW" b="0" i="1" smtClean="0">
                        <a:latin typeface="Cambria Math" panose="02040503050406030204" pitchFamily="18" charset="0"/>
                        <a:ea typeface="Cambria Math" panose="02040503050406030204" pitchFamily="18" charset="0"/>
                      </a:rPr>
                      <m:t>∅(</m:t>
                    </m:r>
                    <m:sSub>
                      <m:sSubPr>
                        <m:ctrlPr>
                          <a:rPr lang="en-US" altLang="zh-TW" b="0" i="1" smtClean="0">
                            <a:latin typeface="Cambria Math" panose="02040503050406030204" pitchFamily="18" charset="0"/>
                            <a:ea typeface="Cambria Math" panose="02040503050406030204" pitchFamily="18" charset="0"/>
                          </a:rPr>
                        </m:ctrlPr>
                      </m:sSubPr>
                      <m:e>
                        <m:r>
                          <a:rPr lang="zh-TW" altLang="en-US" b="0" i="1" smtClean="0">
                            <a:latin typeface="Cambria Math" panose="02040503050406030204" pitchFamily="18" charset="0"/>
                            <a:ea typeface="Cambria Math" panose="02040503050406030204" pitchFamily="18" charset="0"/>
                          </a:rPr>
                          <m:t>𝜃</m:t>
                        </m:r>
                      </m:e>
                      <m:sub>
                        <m:r>
                          <a:rPr lang="en-US" altLang="zh-TW" b="0" i="1" smtClean="0">
                            <a:latin typeface="Cambria Math" panose="02040503050406030204" pitchFamily="18" charset="0"/>
                            <a:ea typeface="Cambria Math" panose="02040503050406030204" pitchFamily="18" charset="0"/>
                          </a:rPr>
                          <m:t>𝐷𝐶</m:t>
                        </m:r>
                      </m:sub>
                    </m:sSub>
                    <m:r>
                      <a:rPr lang="en-US" altLang="zh-TW" b="0" i="1" smtClean="0">
                        <a:latin typeface="Cambria Math" panose="02040503050406030204" pitchFamily="18" charset="0"/>
                        <a:ea typeface="Cambria Math" panose="02040503050406030204" pitchFamily="18" charset="0"/>
                      </a:rPr>
                      <m:t>, </m:t>
                    </m:r>
                    <m:sSub>
                      <m:sSubPr>
                        <m:ctrlPr>
                          <a:rPr lang="en-US" altLang="zh-TW" b="1" i="1" smtClean="0">
                            <a:latin typeface="Cambria Math" panose="02040503050406030204" pitchFamily="18" charset="0"/>
                            <a:ea typeface="Cambria Math" panose="02040503050406030204" pitchFamily="18" charset="0"/>
                          </a:rPr>
                        </m:ctrlPr>
                      </m:sSubPr>
                      <m:e>
                        <m:r>
                          <a:rPr lang="en-US" altLang="zh-TW" b="1" i="1" smtClean="0">
                            <a:latin typeface="Cambria Math" panose="02040503050406030204" pitchFamily="18" charset="0"/>
                            <a:ea typeface="Cambria Math" panose="02040503050406030204" pitchFamily="18" charset="0"/>
                          </a:rPr>
                          <m:t>𝒇</m:t>
                        </m:r>
                      </m:e>
                      <m:sub>
                        <m:r>
                          <a:rPr lang="en-US" altLang="zh-TW" b="1" i="1" smtClean="0">
                            <a:latin typeface="Cambria Math" panose="02040503050406030204" pitchFamily="18" charset="0"/>
                            <a:ea typeface="Cambria Math" panose="02040503050406030204" pitchFamily="18" charset="0"/>
                          </a:rPr>
                          <m:t>𝒏</m:t>
                        </m:r>
                      </m:sub>
                    </m:sSub>
                    <m:r>
                      <a:rPr lang="en-US" altLang="zh-TW" b="0" i="1" smtClean="0">
                        <a:latin typeface="Cambria Math" panose="02040503050406030204" pitchFamily="18" charset="0"/>
                        <a:ea typeface="Cambria Math" panose="02040503050406030204" pitchFamily="18" charset="0"/>
                      </a:rPr>
                      <m:t>)</m:t>
                    </m:r>
                  </m:oMath>
                </a14:m>
                <a:r>
                  <a:rPr lang="en-US" altLang="zh-TW" dirty="0"/>
                  <a:t>.</a:t>
                </a:r>
                <a:endParaRPr lang="en-US" altLang="zh-TW" b="1" dirty="0"/>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13</a:t>
            </a:fld>
            <a:endParaRPr lang="zh-TW" altLang="en-US"/>
          </a:p>
        </p:txBody>
      </p:sp>
      <p:pic>
        <p:nvPicPr>
          <p:cNvPr id="6" name="圖片 5">
            <a:extLst>
              <a:ext uri="{FF2B5EF4-FFF2-40B4-BE49-F238E27FC236}">
                <a16:creationId xmlns:a16="http://schemas.microsoft.com/office/drawing/2014/main" id="{58A854F4-1D13-479A-AFFD-C8A37CD082FD}"/>
              </a:ext>
            </a:extLst>
          </p:cNvPr>
          <p:cNvPicPr>
            <a:picLocks noChangeAspect="1"/>
          </p:cNvPicPr>
          <p:nvPr/>
        </p:nvPicPr>
        <p:blipFill>
          <a:blip r:embed="rId3"/>
          <a:stretch>
            <a:fillRect/>
          </a:stretch>
        </p:blipFill>
        <p:spPr>
          <a:xfrm>
            <a:off x="2574364" y="3645217"/>
            <a:ext cx="7043271" cy="1136510"/>
          </a:xfrm>
          <a:prstGeom prst="rect">
            <a:avLst/>
          </a:prstGeom>
        </p:spPr>
      </p:pic>
      <p:pic>
        <p:nvPicPr>
          <p:cNvPr id="8" name="圖片 7">
            <a:extLst>
              <a:ext uri="{FF2B5EF4-FFF2-40B4-BE49-F238E27FC236}">
                <a16:creationId xmlns:a16="http://schemas.microsoft.com/office/drawing/2014/main" id="{44DA64AD-076C-4B5F-B666-E261C174FB82}"/>
              </a:ext>
            </a:extLst>
          </p:cNvPr>
          <p:cNvPicPr>
            <a:picLocks noChangeAspect="1"/>
          </p:cNvPicPr>
          <p:nvPr/>
        </p:nvPicPr>
        <p:blipFill>
          <a:blip r:embed="rId4"/>
          <a:stretch>
            <a:fillRect/>
          </a:stretch>
        </p:blipFill>
        <p:spPr>
          <a:xfrm>
            <a:off x="3582456" y="5363226"/>
            <a:ext cx="6318002" cy="920805"/>
          </a:xfrm>
          <a:prstGeom prst="rect">
            <a:avLst/>
          </a:prstGeom>
        </p:spPr>
      </p:pic>
      <p:sp>
        <p:nvSpPr>
          <p:cNvPr id="10" name="文字方塊 9">
            <a:extLst>
              <a:ext uri="{FF2B5EF4-FFF2-40B4-BE49-F238E27FC236}">
                <a16:creationId xmlns:a16="http://schemas.microsoft.com/office/drawing/2014/main" id="{F6FA826E-41B2-4DEA-AB68-314805B1B856}"/>
              </a:ext>
            </a:extLst>
          </p:cNvPr>
          <p:cNvSpPr txBox="1"/>
          <p:nvPr/>
        </p:nvSpPr>
        <p:spPr>
          <a:xfrm>
            <a:off x="1097279" y="112304"/>
            <a:ext cx="8795657" cy="461665"/>
          </a:xfrm>
          <a:prstGeom prst="rect">
            <a:avLst/>
          </a:prstGeom>
          <a:noFill/>
        </p:spPr>
        <p:txBody>
          <a:bodyPr wrap="square" rtlCol="0">
            <a:spAutoFit/>
          </a:bodyPr>
          <a:lstStyle/>
          <a:p>
            <a:r>
              <a:rPr lang="en-US" altLang="zh-TW" sz="1200" dirty="0">
                <a:solidFill>
                  <a:schemeClr val="tx1">
                    <a:lumMod val="50000"/>
                    <a:lumOff val="50000"/>
                  </a:schemeClr>
                </a:solidFill>
              </a:rPr>
              <a:t>[8] Y. </a:t>
            </a:r>
            <a:r>
              <a:rPr lang="en-US" altLang="zh-TW" sz="1200" dirty="0" err="1">
                <a:solidFill>
                  <a:schemeClr val="tx1">
                    <a:lumMod val="50000"/>
                    <a:lumOff val="50000"/>
                  </a:schemeClr>
                </a:solidFill>
              </a:rPr>
              <a:t>Ganin</a:t>
            </a:r>
            <a:r>
              <a:rPr lang="en-US" altLang="zh-TW" sz="1200" dirty="0">
                <a:solidFill>
                  <a:schemeClr val="tx1">
                    <a:lumMod val="50000"/>
                    <a:lumOff val="50000"/>
                  </a:schemeClr>
                </a:solidFill>
              </a:rPr>
              <a:t>, E. </a:t>
            </a:r>
            <a:r>
              <a:rPr lang="en-US" altLang="zh-TW" sz="1200" dirty="0" err="1">
                <a:solidFill>
                  <a:schemeClr val="tx1">
                    <a:lumMod val="50000"/>
                    <a:lumOff val="50000"/>
                  </a:schemeClr>
                </a:solidFill>
              </a:rPr>
              <a:t>Ustinova</a:t>
            </a:r>
            <a:r>
              <a:rPr lang="en-US" altLang="zh-TW" sz="1200" dirty="0">
                <a:solidFill>
                  <a:schemeClr val="tx1">
                    <a:lumMod val="50000"/>
                    <a:lumOff val="50000"/>
                  </a:schemeClr>
                </a:solidFill>
              </a:rPr>
              <a:t>, H. </a:t>
            </a:r>
            <a:r>
              <a:rPr lang="en-US" altLang="zh-TW" sz="1200" dirty="0" err="1">
                <a:solidFill>
                  <a:schemeClr val="tx1">
                    <a:lumMod val="50000"/>
                    <a:lumOff val="50000"/>
                  </a:schemeClr>
                </a:solidFill>
              </a:rPr>
              <a:t>Ajakan</a:t>
            </a:r>
            <a:r>
              <a:rPr lang="en-US" altLang="zh-TW" sz="1200" dirty="0">
                <a:solidFill>
                  <a:schemeClr val="tx1">
                    <a:lumMod val="50000"/>
                    <a:lumOff val="50000"/>
                  </a:schemeClr>
                </a:solidFill>
              </a:rPr>
              <a:t>, P. Germain, H. Larochelle, F. Laviolette, M. Marchand, and V. S. </a:t>
            </a:r>
            <a:r>
              <a:rPr lang="en-US" altLang="zh-TW" sz="1200" dirty="0" err="1">
                <a:solidFill>
                  <a:schemeClr val="tx1">
                    <a:lumMod val="50000"/>
                    <a:lumOff val="50000"/>
                  </a:schemeClr>
                </a:solidFill>
              </a:rPr>
              <a:t>Lempitsky</a:t>
            </a:r>
            <a:r>
              <a:rPr lang="en-US" altLang="zh-TW" sz="1200" dirty="0">
                <a:solidFill>
                  <a:schemeClr val="tx1">
                    <a:lumMod val="50000"/>
                    <a:lumOff val="50000"/>
                  </a:schemeClr>
                </a:solidFill>
              </a:rPr>
              <a:t>, “</a:t>
            </a:r>
            <a:r>
              <a:rPr lang="en-US" altLang="zh-TW" sz="1200" dirty="0" err="1">
                <a:solidFill>
                  <a:schemeClr val="tx1">
                    <a:lumMod val="50000"/>
                    <a:lumOff val="50000"/>
                  </a:schemeClr>
                </a:solidFill>
              </a:rPr>
              <a:t>DomainAdversarial</a:t>
            </a:r>
            <a:r>
              <a:rPr lang="en-US" altLang="zh-TW" sz="1200" dirty="0">
                <a:solidFill>
                  <a:schemeClr val="tx1">
                    <a:lumMod val="50000"/>
                    <a:lumOff val="50000"/>
                  </a:schemeClr>
                </a:solidFill>
              </a:rPr>
              <a:t> Training of Neural Networks,” Journal of Machine Learning Research, vol. 17, pp. 591–5935, 2016.</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285069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Stream Loss</a:t>
                </a:r>
              </a:p>
              <a:p>
                <a:pPr lvl="1">
                  <a:buFont typeface="Wingdings" panose="05000000000000000000" pitchFamily="2" charset="2"/>
                  <a:buChar char="l"/>
                </a:pPr>
                <a:r>
                  <a:rPr lang="en-US" altLang="zh-TW" dirty="0"/>
                  <a:t>Serve as a </a:t>
                </a:r>
                <a:r>
                  <a:rPr lang="en-US" altLang="zh-TW" dirty="0" err="1"/>
                  <a:t>regularizer</a:t>
                </a:r>
                <a:r>
                  <a:rPr lang="en-US" altLang="zh-TW" dirty="0"/>
                  <a:t> to the residual part of the transformation defined in </a:t>
                </a:r>
                <a:r>
                  <a:rPr lang="en-US" altLang="zh-TW" sz="2000" b="1" dirty="0"/>
                  <a:t>Eq.(2)</a:t>
                </a:r>
                <a:r>
                  <a:rPr lang="en-US" altLang="zh-TW" dirty="0"/>
                  <a:t>.</a:t>
                </a:r>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14:m>
                  <m:oMath xmlns:m="http://schemas.openxmlformats.org/officeDocument/2006/math">
                    <m:sSub>
                      <m:sSubPr>
                        <m:ctrlPr>
                          <a:rPr lang="en-US" altLang="zh-TW" sz="2400" i="1" smtClean="0">
                            <a:latin typeface="Cambria Math" panose="02040503050406030204" pitchFamily="18" charset="0"/>
                          </a:rPr>
                        </m:ctrlPr>
                      </m:sSubPr>
                      <m:e>
                        <m:r>
                          <a:rPr lang="zh-TW" altLang="en-US" sz="2400" i="1" smtClean="0">
                            <a:latin typeface="Cambria Math" panose="02040503050406030204" pitchFamily="18" charset="0"/>
                          </a:rPr>
                          <m:t>𝜆</m:t>
                        </m:r>
                      </m:e>
                      <m:sub>
                        <m:r>
                          <a:rPr lang="en-US" altLang="zh-TW" sz="2400" b="0" i="1" smtClean="0">
                            <a:latin typeface="Cambria Math" panose="02040503050406030204" pitchFamily="18" charset="0"/>
                          </a:rPr>
                          <m:t>𝑠</m:t>
                        </m:r>
                      </m:sub>
                    </m:sSub>
                  </m:oMath>
                </a14:m>
                <a:r>
                  <a:rPr lang="en-US" altLang="zh-TW" sz="2400" dirty="0"/>
                  <a:t> </a:t>
                </a:r>
                <a:r>
                  <a:rPr lang="en-US" altLang="zh-TW" dirty="0"/>
                  <a:t>controls the influence of this term and </a:t>
                </a:r>
                <a14:m>
                  <m:oMath xmlns:m="http://schemas.openxmlformats.org/officeDocument/2006/math">
                    <m:r>
                      <m:rPr>
                        <m:sty m:val="p"/>
                      </m:rPr>
                      <a:rPr lang="el-GR" altLang="zh-TW" sz="2400" i="1" smtClean="0">
                        <a:latin typeface="Cambria Math" panose="02040503050406030204" pitchFamily="18" charset="0"/>
                        <a:ea typeface="Cambria Math" panose="02040503050406030204" pitchFamily="18" charset="0"/>
                      </a:rPr>
                      <m:t>Ζ</m:t>
                    </m:r>
                  </m:oMath>
                </a14:m>
                <a:r>
                  <a:rPr lang="en-US" altLang="zh-TW" dirty="0"/>
                  <a:t> is a barrier function [26], which we take to be </a:t>
                </a:r>
                <a14:m>
                  <m:oMath xmlns:m="http://schemas.openxmlformats.org/officeDocument/2006/math">
                    <m:r>
                      <m:rPr>
                        <m:sty m:val="p"/>
                      </m:rPr>
                      <a:rPr lang="en-US" altLang="zh-TW" sz="2400" i="1" dirty="0" smtClean="0">
                        <a:latin typeface="Cambria Math" panose="02040503050406030204" pitchFamily="18" charset="0"/>
                      </a:rPr>
                      <m:t>log</m:t>
                    </m:r>
                    <m:r>
                      <a:rPr lang="en-US" altLang="zh-TW" sz="2400" i="1" dirty="0" smtClean="0">
                        <a:latin typeface="Cambria Math" panose="02040503050406030204" pitchFamily="18" charset="0"/>
                      </a:rPr>
                      <m:t>⁡(·) </m:t>
                    </m:r>
                  </m:oMath>
                </a14:m>
                <a:r>
                  <a:rPr lang="en-US" altLang="zh-TW" dirty="0"/>
                  <a:t>in practice.</a:t>
                </a:r>
              </a:p>
              <a:p>
                <a:pPr lvl="2">
                  <a:buFont typeface="Wingdings" panose="05000000000000000000" pitchFamily="2" charset="2"/>
                  <a:buChar char="l"/>
                </a:pPr>
                <a14:m>
                  <m:oMath xmlns:m="http://schemas.openxmlformats.org/officeDocument/2006/math">
                    <m:sSub>
                      <m:sSubPr>
                        <m:ctrlPr>
                          <a:rPr lang="en-US" altLang="zh-TW" i="1" smtClean="0">
                            <a:latin typeface="Cambria Math" panose="02040503050406030204" pitchFamily="18" charset="0"/>
                          </a:rPr>
                        </m:ctrlPr>
                      </m:sSubPr>
                      <m:e>
                        <m:r>
                          <a:rPr lang="en-US" altLang="zh-TW" i="1" smtClean="0">
                            <a:latin typeface="Cambria Math" panose="02040503050406030204" pitchFamily="18" charset="0"/>
                            <a:ea typeface="Cambria Math" panose="02040503050406030204" pitchFamily="18" charset="0"/>
                          </a:rPr>
                          <m:t>ℒ</m:t>
                        </m:r>
                      </m:e>
                      <m:sub>
                        <m:r>
                          <a:rPr lang="en-US" altLang="zh-TW" b="0" i="1" smtClean="0">
                            <a:latin typeface="Cambria Math" panose="02040503050406030204" pitchFamily="18" charset="0"/>
                          </a:rPr>
                          <m:t>𝑠𝑡𝑟𝑒𝑎𝑚</m:t>
                        </m:r>
                      </m:sub>
                    </m:sSub>
                  </m:oMath>
                </a14:m>
                <a:r>
                  <a:rPr lang="en-US" altLang="zh-TW" dirty="0"/>
                  <a:t> is smallest when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ea typeface="Cambria Math" panose="02040503050406030204" pitchFamily="18" charset="0"/>
                          </a:rPr>
                          <m:t>ℒ</m:t>
                        </m:r>
                      </m:e>
                      <m:sub>
                        <m:r>
                          <a:rPr lang="zh-TW" altLang="en-US" i="1" smtClean="0">
                            <a:latin typeface="Cambria Math" panose="02040503050406030204" pitchFamily="18" charset="0"/>
                            <a:ea typeface="Cambria Math" panose="02040503050406030204" pitchFamily="18" charset="0"/>
                          </a:rPr>
                          <m:t>𝜔</m:t>
                        </m:r>
                      </m:sub>
                    </m:sSub>
                    <m:r>
                      <a:rPr lang="en-US" altLang="zh-TW" b="0" i="1" smtClean="0">
                        <a:latin typeface="Cambria Math" panose="02040503050406030204" pitchFamily="18" charset="0"/>
                      </a:rPr>
                      <m:t>=1</m:t>
                    </m:r>
                  </m:oMath>
                </a14:m>
                <a:r>
                  <a:rPr lang="en-US" altLang="zh-TW" dirty="0"/>
                  <a:t>. </a:t>
                </a:r>
              </a:p>
              <a:p>
                <a:pPr lvl="2">
                  <a:buFont typeface="Wingdings" panose="05000000000000000000" pitchFamily="2" charset="2"/>
                  <a:buChar char="l"/>
                </a:pPr>
                <a14:m>
                  <m:oMath xmlns:m="http://schemas.openxmlformats.org/officeDocument/2006/math">
                    <m:sSub>
                      <m:sSubPr>
                        <m:ctrlPr>
                          <a:rPr lang="en-US" altLang="zh-TW" i="1" smtClean="0">
                            <a:latin typeface="Cambria Math" panose="02040503050406030204" pitchFamily="18" charset="0"/>
                          </a:rPr>
                        </m:ctrlPr>
                      </m:sSubPr>
                      <m:e>
                        <m:r>
                          <a:rPr lang="en-US" altLang="zh-TW" i="1" smtClean="0">
                            <a:latin typeface="Cambria Math" panose="02040503050406030204" pitchFamily="18" charset="0"/>
                            <a:ea typeface="Cambria Math" panose="02040503050406030204" pitchFamily="18" charset="0"/>
                          </a:rPr>
                          <m:t>ℒ</m:t>
                        </m:r>
                      </m:e>
                      <m:sub>
                        <m:r>
                          <a:rPr lang="en-US" altLang="zh-TW" b="0" i="1" smtClean="0">
                            <a:latin typeface="Cambria Math" panose="02040503050406030204" pitchFamily="18" charset="0"/>
                          </a:rPr>
                          <m:t>𝑠𝑡𝑟𝑒𝑎𝑚</m:t>
                        </m:r>
                      </m:sub>
                    </m:sSub>
                  </m:oMath>
                </a14:m>
                <a:r>
                  <a:rPr lang="en-US" altLang="zh-TW" dirty="0"/>
                  <a:t> goes to infinity when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ea typeface="Cambria Math" panose="02040503050406030204" pitchFamily="18" charset="0"/>
                          </a:rPr>
                          <m:t>ℒ</m:t>
                        </m:r>
                      </m:e>
                      <m:sub>
                        <m:r>
                          <a:rPr lang="zh-TW" altLang="en-US" i="1" smtClean="0">
                            <a:latin typeface="Cambria Math" panose="02040503050406030204" pitchFamily="18" charset="0"/>
                            <a:ea typeface="Cambria Math" panose="02040503050406030204" pitchFamily="18" charset="0"/>
                          </a:rPr>
                          <m:t>𝜔</m:t>
                        </m:r>
                      </m:sub>
                    </m:sSub>
                  </m:oMath>
                </a14:m>
                <a:r>
                  <a:rPr lang="en-US" altLang="zh-TW" dirty="0"/>
                  <a:t> becomes either very small or very large.</a:t>
                </a:r>
                <a:endParaRPr lang="en-US" altLang="zh-TW" b="1" dirty="0"/>
              </a:p>
              <a:p>
                <a:pPr lvl="1">
                  <a:buFont typeface="Wingdings" panose="05000000000000000000" pitchFamily="2" charset="2"/>
                  <a:buChar char="l"/>
                </a:pPr>
                <a:endParaRPr lang="en-US" altLang="zh-TW" b="1" dirty="0"/>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14</a:t>
            </a:fld>
            <a:endParaRPr lang="zh-TW" altLang="en-US"/>
          </a:p>
        </p:txBody>
      </p:sp>
      <p:pic>
        <p:nvPicPr>
          <p:cNvPr id="5" name="圖片 4">
            <a:extLst>
              <a:ext uri="{FF2B5EF4-FFF2-40B4-BE49-F238E27FC236}">
                <a16:creationId xmlns:a16="http://schemas.microsoft.com/office/drawing/2014/main" id="{D39832EF-F253-433F-BFCF-C874D2878D36}"/>
              </a:ext>
            </a:extLst>
          </p:cNvPr>
          <p:cNvPicPr>
            <a:picLocks noChangeAspect="1"/>
          </p:cNvPicPr>
          <p:nvPr/>
        </p:nvPicPr>
        <p:blipFill>
          <a:blip r:embed="rId3"/>
          <a:stretch>
            <a:fillRect/>
          </a:stretch>
        </p:blipFill>
        <p:spPr>
          <a:xfrm>
            <a:off x="6096000" y="286603"/>
            <a:ext cx="5257800" cy="542925"/>
          </a:xfrm>
          <a:prstGeom prst="rect">
            <a:avLst/>
          </a:prstGeom>
        </p:spPr>
      </p:pic>
      <p:pic>
        <p:nvPicPr>
          <p:cNvPr id="7" name="圖片 6">
            <a:extLst>
              <a:ext uri="{FF2B5EF4-FFF2-40B4-BE49-F238E27FC236}">
                <a16:creationId xmlns:a16="http://schemas.microsoft.com/office/drawing/2014/main" id="{7DDB183E-E8BA-4F17-A2C6-4C3073A2F013}"/>
              </a:ext>
            </a:extLst>
          </p:cNvPr>
          <p:cNvPicPr>
            <a:picLocks noChangeAspect="1"/>
          </p:cNvPicPr>
          <p:nvPr/>
        </p:nvPicPr>
        <p:blipFill>
          <a:blip r:embed="rId4"/>
          <a:stretch>
            <a:fillRect/>
          </a:stretch>
        </p:blipFill>
        <p:spPr>
          <a:xfrm>
            <a:off x="3222033" y="2600926"/>
            <a:ext cx="5808891" cy="1256488"/>
          </a:xfrm>
          <a:prstGeom prst="rect">
            <a:avLst/>
          </a:prstGeom>
        </p:spPr>
      </p:pic>
      <p:pic>
        <p:nvPicPr>
          <p:cNvPr id="9" name="圖片 8">
            <a:extLst>
              <a:ext uri="{FF2B5EF4-FFF2-40B4-BE49-F238E27FC236}">
                <a16:creationId xmlns:a16="http://schemas.microsoft.com/office/drawing/2014/main" id="{284DFDD7-592E-4852-A511-6CCF14CDA5D0}"/>
              </a:ext>
            </a:extLst>
          </p:cNvPr>
          <p:cNvPicPr>
            <a:picLocks noChangeAspect="1"/>
          </p:cNvPicPr>
          <p:nvPr/>
        </p:nvPicPr>
        <p:blipFill>
          <a:blip r:embed="rId5"/>
          <a:stretch>
            <a:fillRect/>
          </a:stretch>
        </p:blipFill>
        <p:spPr>
          <a:xfrm>
            <a:off x="7878127" y="829528"/>
            <a:ext cx="1693545" cy="800325"/>
          </a:xfrm>
          <a:prstGeom prst="rect">
            <a:avLst/>
          </a:prstGeom>
        </p:spPr>
      </p:pic>
    </p:spTree>
    <p:extLst>
      <p:ext uri="{BB962C8B-B14F-4D97-AF65-F5344CB8AC3E}">
        <p14:creationId xmlns:p14="http://schemas.microsoft.com/office/powerpoint/2010/main" val="191550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Automated Complexity Selection</a:t>
                </a:r>
              </a:p>
              <a:p>
                <a:pPr lvl="1">
                  <a:buFont typeface="Wingdings" panose="05000000000000000000" pitchFamily="2" charset="2"/>
                  <a:buChar char="l"/>
                </a:pPr>
                <a:r>
                  <a:rPr lang="en-US" altLang="zh-TW" dirty="0"/>
                  <a:t>We now introduce additional loss terms that enable us to find the </a:t>
                </a:r>
                <a14:m>
                  <m:oMath xmlns:m="http://schemas.openxmlformats.org/officeDocument/2006/math">
                    <m:sSub>
                      <m:sSubPr>
                        <m:ctrlPr>
                          <a:rPr lang="en-US" altLang="zh-TW" sz="2400" i="1" smtClean="0">
                            <a:latin typeface="Cambria Math" panose="02040503050406030204" pitchFamily="18" charset="0"/>
                          </a:rPr>
                        </m:ctrlPr>
                      </m:sSubPr>
                      <m:e>
                        <m:r>
                          <a:rPr lang="en-US" altLang="zh-TW" sz="2400" b="0" i="1" smtClean="0">
                            <a:latin typeface="Cambria Math" panose="02040503050406030204" pitchFamily="18" charset="0"/>
                          </a:rPr>
                          <m:t>𝑙</m:t>
                        </m:r>
                      </m:e>
                      <m:sub>
                        <m:r>
                          <a:rPr lang="en-US" altLang="zh-TW" sz="2400" b="0" i="1" smtClean="0">
                            <a:latin typeface="Cambria Math" panose="02040503050406030204" pitchFamily="18" charset="0"/>
                          </a:rPr>
                          <m:t>𝑖</m:t>
                        </m:r>
                      </m:sub>
                    </m:sSub>
                  </m:oMath>
                </a14:m>
                <a:r>
                  <a:rPr lang="en-US" altLang="zh-TW" dirty="0"/>
                  <a:t>s and </a:t>
                </a:r>
                <a14:m>
                  <m:oMath xmlns:m="http://schemas.openxmlformats.org/officeDocument/2006/math">
                    <m:sSub>
                      <m:sSubPr>
                        <m:ctrlPr>
                          <a:rPr lang="en-US" altLang="zh-TW" sz="2400" i="1">
                            <a:latin typeface="Cambria Math" panose="02040503050406030204" pitchFamily="18" charset="0"/>
                          </a:rPr>
                        </m:ctrlPr>
                      </m:sSubPr>
                      <m:e>
                        <m:r>
                          <a:rPr lang="en-US" altLang="zh-TW" sz="2400" b="0" i="1" smtClean="0">
                            <a:latin typeface="Cambria Math" panose="02040503050406030204" pitchFamily="18" charset="0"/>
                          </a:rPr>
                          <m:t>𝑟</m:t>
                        </m:r>
                      </m:e>
                      <m:sub>
                        <m:r>
                          <a:rPr lang="en-US" altLang="zh-TW" sz="2400" i="1">
                            <a:latin typeface="Cambria Math" panose="02040503050406030204" pitchFamily="18" charset="0"/>
                          </a:rPr>
                          <m:t>𝑖</m:t>
                        </m:r>
                      </m:sub>
                    </m:sSub>
                  </m:oMath>
                </a14:m>
                <a:r>
                  <a:rPr lang="en-US" altLang="zh-TW" dirty="0"/>
                  <a:t>s automatically while optimizing the network parameters. As discussed below, these terms aim to penalize </a:t>
                </a:r>
                <a:r>
                  <a:rPr lang="en-US" altLang="zh-TW" dirty="0">
                    <a:solidFill>
                      <a:srgbClr val="FF0000"/>
                    </a:solidFill>
                  </a:rPr>
                  <a:t>high-rank</a:t>
                </a:r>
                <a:r>
                  <a:rPr lang="en-US" altLang="zh-TW" dirty="0"/>
                  <a:t> matrices.</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To minimize the complexity of this transformation, we would like to find matrices </a:t>
                </a:r>
                <a14:m>
                  <m:oMath xmlns:m="http://schemas.openxmlformats.org/officeDocument/2006/math">
                    <m:sSubSup>
                      <m:sSubSupPr>
                        <m:ctrlPr>
                          <a:rPr lang="en-US" altLang="zh-TW" sz="2400" b="1" smtClean="0">
                            <a:latin typeface="Cambria Math" panose="02040503050406030204" pitchFamily="18" charset="0"/>
                          </a:rPr>
                        </m:ctrlPr>
                      </m:sSubSupPr>
                      <m:e>
                        <m:r>
                          <a:rPr lang="el-GR" altLang="zh-TW" sz="2400" b="1" i="0" smtClean="0">
                            <a:latin typeface="Cambria Math" panose="02040503050406030204" pitchFamily="18" charset="0"/>
                            <a:ea typeface="Cambria Math" panose="02040503050406030204" pitchFamily="18" charset="0"/>
                          </a:rPr>
                          <m:t>𝚨</m:t>
                        </m:r>
                      </m:e>
                      <m:sub>
                        <m:r>
                          <a:rPr lang="en-US" altLang="zh-TW" sz="2400" b="1" i="0" smtClean="0">
                            <a:latin typeface="Cambria Math" panose="02040503050406030204" pitchFamily="18" charset="0"/>
                          </a:rPr>
                          <m:t>𝐢</m:t>
                        </m:r>
                      </m:sub>
                      <m:sup>
                        <m:r>
                          <a:rPr lang="en-US" altLang="zh-TW" sz="2400" b="1" i="0" smtClean="0">
                            <a:latin typeface="Cambria Math" panose="02040503050406030204" pitchFamily="18" charset="0"/>
                          </a:rPr>
                          <m:t>𝟏</m:t>
                        </m:r>
                      </m:sup>
                    </m:sSubSup>
                  </m:oMath>
                </a14:m>
                <a:r>
                  <a:rPr lang="en-US" altLang="zh-TW" dirty="0"/>
                  <a:t> and </a:t>
                </a:r>
                <a14:m>
                  <m:oMath xmlns:m="http://schemas.openxmlformats.org/officeDocument/2006/math">
                    <m:sSubSup>
                      <m:sSubSupPr>
                        <m:ctrlPr>
                          <a:rPr lang="en-US" altLang="zh-TW" sz="2400" b="1">
                            <a:latin typeface="Cambria Math" panose="02040503050406030204" pitchFamily="18" charset="0"/>
                          </a:rPr>
                        </m:ctrlPr>
                      </m:sSubSupPr>
                      <m:e>
                        <m:r>
                          <a:rPr lang="el-GR" altLang="zh-TW" sz="2400" b="1" i="0">
                            <a:latin typeface="Cambria Math" panose="02040503050406030204" pitchFamily="18" charset="0"/>
                            <a:ea typeface="Cambria Math" panose="02040503050406030204" pitchFamily="18" charset="0"/>
                          </a:rPr>
                          <m:t>𝚨</m:t>
                        </m:r>
                      </m:e>
                      <m:sub>
                        <m:r>
                          <a:rPr lang="en-US" altLang="zh-TW" sz="2400" b="1" i="0">
                            <a:latin typeface="Cambria Math" panose="02040503050406030204" pitchFamily="18" charset="0"/>
                          </a:rPr>
                          <m:t>𝐢</m:t>
                        </m:r>
                      </m:sub>
                      <m:sup>
                        <m:r>
                          <a:rPr lang="en-US" altLang="zh-TW" sz="2400" b="1" i="0" smtClean="0">
                            <a:latin typeface="Cambria Math" panose="02040503050406030204" pitchFamily="18" charset="0"/>
                          </a:rPr>
                          <m:t>𝟐</m:t>
                        </m:r>
                      </m:sup>
                    </m:sSubSup>
                  </m:oMath>
                </a14:m>
                <a:r>
                  <a:rPr lang="en-US" altLang="zh-TW" dirty="0"/>
                  <a:t> such that the number of </a:t>
                </a:r>
                <a:r>
                  <a:rPr lang="en-US" altLang="zh-TW" i="1" dirty="0"/>
                  <a:t>effective</a:t>
                </a:r>
                <a:r>
                  <a:rPr lang="en-US" altLang="zh-TW" dirty="0"/>
                  <a:t> rows and columns in the transformation matrix </a:t>
                </a:r>
                <a14:m>
                  <m:oMath xmlns:m="http://schemas.openxmlformats.org/officeDocument/2006/math">
                    <m:sSub>
                      <m:sSubPr>
                        <m:ctrlPr>
                          <a:rPr lang="en-US" altLang="zh-TW" sz="2400" b="1" smtClean="0">
                            <a:latin typeface="Cambria Math" panose="02040503050406030204" pitchFamily="18" charset="0"/>
                          </a:rPr>
                        </m:ctrlPr>
                      </m:sSubPr>
                      <m:e>
                        <m:r>
                          <a:rPr lang="en-US" altLang="zh-TW" sz="2400" b="1" i="0" smtClean="0">
                            <a:latin typeface="Cambria Math" panose="02040503050406030204" pitchFamily="18" charset="0"/>
                          </a:rPr>
                          <m:t>𝐓</m:t>
                        </m:r>
                      </m:e>
                      <m:sub>
                        <m:r>
                          <a:rPr lang="en-US" altLang="zh-TW" sz="2400" b="1" i="0" smtClean="0">
                            <a:latin typeface="Cambria Math" panose="02040503050406030204" pitchFamily="18" charset="0"/>
                          </a:rPr>
                          <m:t>𝐢</m:t>
                        </m:r>
                      </m:sub>
                    </m:sSub>
                  </m:oMath>
                </a14:m>
                <a:r>
                  <a:rPr lang="en-US" altLang="zh-TW" dirty="0"/>
                  <a:t> is minimized.</a:t>
                </a:r>
              </a:p>
              <a:p>
                <a:pPr lvl="2">
                  <a:buFont typeface="Wingdings" panose="05000000000000000000" pitchFamily="2" charset="2"/>
                  <a:buChar char="l"/>
                </a:pPr>
                <a:r>
                  <a:rPr lang="en-US" altLang="zh-TW" sz="1800" b="1" dirty="0"/>
                  <a:t>Effective</a:t>
                </a:r>
                <a:r>
                  <a:rPr lang="en-US" altLang="zh-TW" dirty="0"/>
                  <a:t> means rows and columns whose L2 norm is greater than a small </a:t>
                </a:r>
                <a14:m>
                  <m:oMath xmlns:m="http://schemas.openxmlformats.org/officeDocument/2006/math">
                    <m:r>
                      <a:rPr lang="zh-TW" altLang="en-US" sz="2000" i="1" smtClean="0">
                        <a:latin typeface="Cambria Math" panose="02040503050406030204" pitchFamily="18" charset="0"/>
                      </a:rPr>
                      <m:t>𝜖</m:t>
                    </m:r>
                  </m:oMath>
                </a14:m>
                <a:r>
                  <a:rPr lang="en-US" altLang="zh-TW" dirty="0"/>
                  <a:t>, and therefore have a real impact on the final transformation.</a:t>
                </a:r>
              </a:p>
              <a:p>
                <a:pPr lvl="2">
                  <a:buFont typeface="Wingdings" panose="05000000000000000000" pitchFamily="2" charset="2"/>
                  <a:buChar char="l"/>
                </a:pPr>
                <a:r>
                  <a:rPr lang="en-US" altLang="zh-TW" dirty="0"/>
                  <a:t>Given above definition, the non-effective rows and columns can be safely removed without negatively affecting the performance.</a:t>
                </a:r>
              </a:p>
              <a:p>
                <a:pPr lvl="2">
                  <a:buFont typeface="Wingdings" panose="05000000000000000000" pitchFamily="2" charset="2"/>
                  <a:buChar char="l"/>
                </a:pPr>
                <a:r>
                  <a:rPr lang="en-US" altLang="zh-TW" dirty="0"/>
                  <a:t>In fact, their removal improves performance by enabling the optimizer to focus on relevant parameters and ignore the others. </a:t>
                </a:r>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r="-1455"/>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15</a:t>
            </a:fld>
            <a:endParaRPr lang="zh-TW" altLang="en-US"/>
          </a:p>
        </p:txBody>
      </p:sp>
      <p:pic>
        <p:nvPicPr>
          <p:cNvPr id="6" name="圖片 5">
            <a:extLst>
              <a:ext uri="{FF2B5EF4-FFF2-40B4-BE49-F238E27FC236}">
                <a16:creationId xmlns:a16="http://schemas.microsoft.com/office/drawing/2014/main" id="{DB1D8B5F-A8B6-492B-BA3F-A28EBF1FCE8B}"/>
              </a:ext>
            </a:extLst>
          </p:cNvPr>
          <p:cNvPicPr>
            <a:picLocks noChangeAspect="1"/>
          </p:cNvPicPr>
          <p:nvPr/>
        </p:nvPicPr>
        <p:blipFill>
          <a:blip r:embed="rId3"/>
          <a:stretch>
            <a:fillRect/>
          </a:stretch>
        </p:blipFill>
        <p:spPr>
          <a:xfrm>
            <a:off x="3578813" y="2885006"/>
            <a:ext cx="5095331" cy="648497"/>
          </a:xfrm>
          <a:prstGeom prst="rect">
            <a:avLst/>
          </a:prstGeom>
        </p:spPr>
      </p:pic>
    </p:spTree>
    <p:extLst>
      <p:ext uri="{BB962C8B-B14F-4D97-AF65-F5344CB8AC3E}">
        <p14:creationId xmlns:p14="http://schemas.microsoft.com/office/powerpoint/2010/main" val="83846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Automated Complexity Selection</a:t>
                </a:r>
              </a:p>
              <a:p>
                <a:pPr lvl="1">
                  <a:buFont typeface="Wingdings" panose="05000000000000000000" pitchFamily="2" charset="2"/>
                  <a:buChar char="l"/>
                </a:pPr>
                <a:r>
                  <a:rPr lang="en-US" altLang="zh-TW" dirty="0"/>
                  <a:t>We define a </a:t>
                </a:r>
                <a:r>
                  <a:rPr lang="en-US" altLang="zh-TW" dirty="0" err="1"/>
                  <a:t>Regularizer</a:t>
                </a:r>
                <a:r>
                  <a:rPr lang="en-US" altLang="zh-TW" dirty="0"/>
                  <a:t> of the form</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which follows the group Lasso formalism [27, 28], where the groups for the </a:t>
                </a:r>
                <a14:m>
                  <m:oMath xmlns:m="http://schemas.openxmlformats.org/officeDocument/2006/math">
                    <m:sSup>
                      <m:sSupPr>
                        <m:ctrlPr>
                          <a:rPr lang="en-US" altLang="zh-TW" i="1" smtClean="0">
                            <a:latin typeface="Cambria Math" panose="02040503050406030204" pitchFamily="18" charset="0"/>
                          </a:rPr>
                        </m:ctrlPr>
                      </m:sSupPr>
                      <m:e>
                        <m:r>
                          <a:rPr lang="en-US" altLang="zh-TW" b="0" i="1" smtClean="0">
                            <a:latin typeface="Cambria Math" panose="02040503050406030204" pitchFamily="18" charset="0"/>
                          </a:rPr>
                          <m:t>𝑖</m:t>
                        </m:r>
                      </m:e>
                      <m:sup>
                        <m:r>
                          <a:rPr lang="en-US" altLang="zh-TW" b="0" i="1" smtClean="0">
                            <a:latin typeface="Cambria Math" panose="02040503050406030204" pitchFamily="18" charset="0"/>
                          </a:rPr>
                          <m:t>𝑡h</m:t>
                        </m:r>
                      </m:sup>
                    </m:sSup>
                  </m:oMath>
                </a14:m>
                <a:r>
                  <a:rPr lang="en-US" altLang="zh-TW" dirty="0"/>
                  <a:t> layer, represented by </a:t>
                </a:r>
                <a14:m>
                  <m:oMath xmlns:m="http://schemas.openxmlformats.org/officeDocument/2006/math">
                    <m:sSub>
                      <m:sSubPr>
                        <m:ctrlPr>
                          <a:rPr lang="en-US" altLang="zh-TW" b="0" i="1" smtClean="0">
                            <a:latin typeface="Cambria Math" panose="02040503050406030204" pitchFamily="18" charset="0"/>
                          </a:rPr>
                        </m:ctrlPr>
                      </m:sSubPr>
                      <m:e>
                        <m:r>
                          <a:rPr lang="en-US" altLang="zh-TW" i="1">
                            <a:latin typeface="Cambria Math" panose="02040503050406030204" pitchFamily="18" charset="0"/>
                          </a:rPr>
                          <m:t>(</m:t>
                        </m:r>
                        <m:sSub>
                          <m:sSubPr>
                            <m:ctrlPr>
                              <a:rPr lang="en-US" altLang="zh-TW" i="1">
                                <a:latin typeface="Cambria Math" panose="02040503050406030204" pitchFamily="18" charset="0"/>
                              </a:rPr>
                            </m:ctrlPr>
                          </m:sSubPr>
                          <m:e>
                            <m:r>
                              <a:rPr lang="en-US" altLang="zh-TW" i="1">
                                <a:latin typeface="Cambria Math" panose="02040503050406030204" pitchFamily="18" charset="0"/>
                              </a:rPr>
                              <m:t>𝑇</m:t>
                            </m:r>
                          </m:e>
                          <m:sub>
                            <m:r>
                              <a:rPr lang="en-US" altLang="zh-TW" i="1">
                                <a:latin typeface="Cambria Math" panose="02040503050406030204" pitchFamily="18" charset="0"/>
                              </a:rPr>
                              <m:t>𝑖</m:t>
                            </m:r>
                          </m:sub>
                        </m:sSub>
                        <m:r>
                          <a:rPr lang="en-US" altLang="zh-TW" i="1">
                            <a:latin typeface="Cambria Math" panose="02040503050406030204" pitchFamily="18" charset="0"/>
                          </a:rPr>
                          <m:t>)</m:t>
                        </m:r>
                      </m:e>
                      <m:sub>
                        <m:r>
                          <m:rPr>
                            <m:nor/>
                          </m:rPr>
                          <a:rPr lang="en-US" altLang="zh-TW" dirty="0"/>
                          <m:t>•</m:t>
                        </m:r>
                        <m:r>
                          <a:rPr lang="en-US" altLang="zh-TW" b="0" i="1" dirty="0" smtClean="0">
                            <a:latin typeface="Cambria Math" panose="02040503050406030204" pitchFamily="18" charset="0"/>
                          </a:rPr>
                          <m:t>𝑐</m:t>
                        </m:r>
                      </m:sub>
                    </m:sSub>
                  </m:oMath>
                </a14:m>
                <a:r>
                  <a:rPr lang="en-US" altLang="zh-TW" dirty="0"/>
                  <a:t>, correspond to the columns of the transformation matrix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𝑇</m:t>
                        </m:r>
                      </m:e>
                      <m:sub>
                        <m:r>
                          <a:rPr lang="en-US" altLang="zh-TW" i="1">
                            <a:latin typeface="Cambria Math" panose="02040503050406030204" pitchFamily="18" charset="0"/>
                          </a:rPr>
                          <m:t>𝑖</m:t>
                        </m:r>
                      </m:sub>
                    </m:sSub>
                  </m:oMath>
                </a14:m>
                <a:r>
                  <a:rPr lang="en-US" altLang="zh-TW" dirty="0"/>
                  <a:t>.</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This </a:t>
                </a:r>
                <a:r>
                  <a:rPr lang="en-US" altLang="zh-TW" dirty="0" err="1"/>
                  <a:t>Regularizer</a:t>
                </a:r>
                <a:r>
                  <a:rPr lang="en-US" altLang="zh-TW" dirty="0"/>
                  <a:t> encourages zeroing-out entire columns of </a:t>
                </a:r>
                <a14:m>
                  <m:oMath xmlns:m="http://schemas.openxmlformats.org/officeDocument/2006/math">
                    <m:sSub>
                      <m:sSubPr>
                        <m:ctrlPr>
                          <a:rPr lang="en-US" altLang="zh-TW" i="1" smtClean="0">
                            <a:latin typeface="Cambria Math" panose="02040503050406030204" pitchFamily="18" charset="0"/>
                          </a:rPr>
                        </m:ctrlPr>
                      </m:sSubPr>
                      <m:e>
                        <m:r>
                          <a:rPr lang="en-US" altLang="zh-TW" i="1">
                            <a:latin typeface="Cambria Math" panose="02040503050406030204" pitchFamily="18" charset="0"/>
                          </a:rPr>
                          <m:t>𝑇</m:t>
                        </m:r>
                      </m:e>
                      <m:sub>
                        <m:r>
                          <a:rPr lang="en-US" altLang="zh-TW" i="1">
                            <a:latin typeface="Cambria Math" panose="02040503050406030204" pitchFamily="18" charset="0"/>
                          </a:rPr>
                          <m:t>𝑖</m:t>
                        </m:r>
                      </m:sub>
                    </m:sSub>
                  </m:oMath>
                </a14:m>
                <a:r>
                  <a:rPr lang="en-US" altLang="zh-TW" dirty="0"/>
                  <a:t> , and thus automatically determines </a:t>
                </a:r>
                <a14:m>
                  <m:oMath xmlns:m="http://schemas.openxmlformats.org/officeDocument/2006/math">
                    <m:sSub>
                      <m:sSubPr>
                        <m:ctrlPr>
                          <a:rPr lang="en-US" altLang="zh-TW" i="1" dirty="0" smtClean="0">
                            <a:latin typeface="Cambria Math" panose="02040503050406030204" pitchFamily="18" charset="0"/>
                          </a:rPr>
                        </m:ctrlPr>
                      </m:sSubPr>
                      <m:e>
                        <m:r>
                          <a:rPr lang="en-US" altLang="zh-TW" b="0" i="1" dirty="0" smtClean="0">
                            <a:latin typeface="Cambria Math" panose="02040503050406030204" pitchFamily="18" charset="0"/>
                          </a:rPr>
                          <m:t>𝑟</m:t>
                        </m:r>
                      </m:e>
                      <m:sub>
                        <m:r>
                          <a:rPr lang="en-US" altLang="zh-TW" b="0" i="1" dirty="0" smtClean="0">
                            <a:latin typeface="Cambria Math" panose="02040503050406030204" pitchFamily="18" charset="0"/>
                          </a:rPr>
                          <m:t>𝑖</m:t>
                        </m:r>
                      </m:sub>
                    </m:sSub>
                  </m:oMath>
                </a14:m>
                <a:r>
                  <a:rPr lang="en-US" altLang="zh-TW" dirty="0"/>
                  <a:t>. We can define a similar </a:t>
                </a:r>
                <a:r>
                  <a:rPr lang="en-US" altLang="zh-TW" dirty="0" err="1"/>
                  <a:t>Regularizer</a:t>
                </a:r>
                <a:r>
                  <a:rPr lang="en-US" altLang="zh-TW" dirty="0"/>
                  <a:t> </a:t>
                </a:r>
                <a14:m>
                  <m:oMath xmlns:m="http://schemas.openxmlformats.org/officeDocument/2006/math">
                    <m:sSub>
                      <m:sSubPr>
                        <m:ctrlPr>
                          <a:rPr lang="en-US" altLang="zh-TW" i="1" dirty="0" smtClean="0">
                            <a:latin typeface="Cambria Math" panose="02040503050406030204" pitchFamily="18" charset="0"/>
                          </a:rPr>
                        </m:ctrlPr>
                      </m:sSubPr>
                      <m:e>
                        <m:r>
                          <m:rPr>
                            <m:sty m:val="p"/>
                          </m:rPr>
                          <a:rPr lang="en-US" altLang="zh-TW" i="1" dirty="0">
                            <a:latin typeface="Cambria Math" panose="02040503050406030204" pitchFamily="18" charset="0"/>
                          </a:rPr>
                          <m:t>R</m:t>
                        </m:r>
                      </m:e>
                      <m:sub>
                        <m:r>
                          <a:rPr lang="en-US" altLang="zh-TW" b="0" i="1" dirty="0" smtClean="0">
                            <a:latin typeface="Cambria Math" panose="02040503050406030204" pitchFamily="18" charset="0"/>
                          </a:rPr>
                          <m:t>𝑟</m:t>
                        </m:r>
                      </m:sub>
                    </m:sSub>
                    <m:r>
                      <a:rPr lang="en-US" altLang="zh-TW" i="1" dirty="0">
                        <a:latin typeface="Cambria Math" panose="02040503050406030204" pitchFamily="18" charset="0"/>
                      </a:rPr>
                      <m:t>({</m:t>
                    </m:r>
                    <m:sSub>
                      <m:sSubPr>
                        <m:ctrlPr>
                          <a:rPr lang="en-US" altLang="zh-TW" i="1">
                            <a:latin typeface="Cambria Math" panose="02040503050406030204" pitchFamily="18" charset="0"/>
                          </a:rPr>
                        </m:ctrlPr>
                      </m:sSubPr>
                      <m:e>
                        <m:r>
                          <a:rPr lang="en-US" altLang="zh-TW" i="1">
                            <a:latin typeface="Cambria Math" panose="02040503050406030204" pitchFamily="18" charset="0"/>
                          </a:rPr>
                          <m:t>𝑇</m:t>
                        </m:r>
                      </m:e>
                      <m:sub>
                        <m:r>
                          <a:rPr lang="en-US" altLang="zh-TW" i="1">
                            <a:latin typeface="Cambria Math" panose="02040503050406030204" pitchFamily="18" charset="0"/>
                          </a:rPr>
                          <m:t>𝑖</m:t>
                        </m:r>
                      </m:sub>
                    </m:sSub>
                    <m:r>
                      <a:rPr lang="en-US" altLang="zh-TW" i="1">
                        <a:latin typeface="Cambria Math" panose="02040503050406030204" pitchFamily="18" charset="0"/>
                      </a:rPr>
                      <m:t>}</m:t>
                    </m:r>
                    <m:r>
                      <a:rPr lang="en-US" altLang="zh-TW" i="1">
                        <a:latin typeface="Cambria Math" panose="02040503050406030204" pitchFamily="18" charset="0"/>
                      </a:rPr>
                      <m:t>)</m:t>
                    </m:r>
                  </m:oMath>
                </a14:m>
                <a:r>
                  <a:rPr lang="en-US" altLang="zh-TW" dirty="0"/>
                  <a:t> acting on the rows of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𝑇</m:t>
                        </m:r>
                      </m:e>
                      <m:sub>
                        <m:r>
                          <a:rPr lang="en-US" altLang="zh-TW" i="1">
                            <a:latin typeface="Cambria Math" panose="02040503050406030204" pitchFamily="18" charset="0"/>
                          </a:rPr>
                          <m:t>𝑖</m:t>
                        </m:r>
                      </m:sub>
                    </m:sSub>
                  </m:oMath>
                </a14:m>
                <a:r>
                  <a:rPr lang="en-US" altLang="zh-TW" dirty="0"/>
                  <a:t> , which thus lets us automatically find </a:t>
                </a:r>
                <a14:m>
                  <m:oMath xmlns:m="http://schemas.openxmlformats.org/officeDocument/2006/math">
                    <m:sSub>
                      <m:sSubPr>
                        <m:ctrlPr>
                          <a:rPr lang="en-US" altLang="zh-TW" i="1" dirty="0">
                            <a:latin typeface="Cambria Math" panose="02040503050406030204" pitchFamily="18" charset="0"/>
                          </a:rPr>
                        </m:ctrlPr>
                      </m:sSubPr>
                      <m:e>
                        <m:r>
                          <a:rPr lang="en-US" altLang="zh-TW" b="0" i="1" dirty="0" smtClean="0">
                            <a:latin typeface="Cambria Math" panose="02040503050406030204" pitchFamily="18" charset="0"/>
                          </a:rPr>
                          <m:t>𝑙</m:t>
                        </m:r>
                      </m:e>
                      <m:sub>
                        <m:r>
                          <a:rPr lang="en-US" altLang="zh-TW" i="1" dirty="0">
                            <a:latin typeface="Cambria Math" panose="02040503050406030204" pitchFamily="18" charset="0"/>
                          </a:rPr>
                          <m:t>𝑖</m:t>
                        </m:r>
                      </m:sub>
                    </m:sSub>
                  </m:oMath>
                </a14:m>
                <a:r>
                  <a:rPr lang="en-US" altLang="zh-TW" dirty="0"/>
                  <a:t>.</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r="-1515"/>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16</a:t>
            </a:fld>
            <a:endParaRPr lang="zh-TW" altLang="en-US"/>
          </a:p>
        </p:txBody>
      </p:sp>
      <p:pic>
        <p:nvPicPr>
          <p:cNvPr id="7" name="圖片 6">
            <a:extLst>
              <a:ext uri="{FF2B5EF4-FFF2-40B4-BE49-F238E27FC236}">
                <a16:creationId xmlns:a16="http://schemas.microsoft.com/office/drawing/2014/main" id="{E01CE141-4D5F-41A1-89C1-D4751699440B}"/>
              </a:ext>
            </a:extLst>
          </p:cNvPr>
          <p:cNvPicPr>
            <a:picLocks noChangeAspect="1"/>
          </p:cNvPicPr>
          <p:nvPr/>
        </p:nvPicPr>
        <p:blipFill>
          <a:blip r:embed="rId3"/>
          <a:stretch>
            <a:fillRect/>
          </a:stretch>
        </p:blipFill>
        <p:spPr>
          <a:xfrm>
            <a:off x="2815901" y="2523763"/>
            <a:ext cx="4290718" cy="905237"/>
          </a:xfrm>
          <a:prstGeom prst="rect">
            <a:avLst/>
          </a:prstGeom>
        </p:spPr>
      </p:pic>
      <p:pic>
        <p:nvPicPr>
          <p:cNvPr id="9" name="圖片 8">
            <a:extLst>
              <a:ext uri="{FF2B5EF4-FFF2-40B4-BE49-F238E27FC236}">
                <a16:creationId xmlns:a16="http://schemas.microsoft.com/office/drawing/2014/main" id="{19FBCF69-10DA-4096-8556-8C42114E1D82}"/>
              </a:ext>
            </a:extLst>
          </p:cNvPr>
          <p:cNvPicPr>
            <a:picLocks noChangeAspect="1"/>
          </p:cNvPicPr>
          <p:nvPr/>
        </p:nvPicPr>
        <p:blipFill>
          <a:blip r:embed="rId4"/>
          <a:stretch>
            <a:fillRect/>
          </a:stretch>
        </p:blipFill>
        <p:spPr>
          <a:xfrm>
            <a:off x="2692716" y="5040419"/>
            <a:ext cx="6867525" cy="828675"/>
          </a:xfrm>
          <a:prstGeom prst="rect">
            <a:avLst/>
          </a:prstGeom>
        </p:spPr>
      </p:pic>
    </p:spTree>
    <p:extLst>
      <p:ext uri="{BB962C8B-B14F-4D97-AF65-F5344CB8AC3E}">
        <p14:creationId xmlns:p14="http://schemas.microsoft.com/office/powerpoint/2010/main" val="345011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Proximal Gradient Descent </a:t>
            </a:r>
          </a:p>
          <a:p>
            <a:pPr lvl="1">
              <a:buFont typeface="Wingdings" panose="05000000000000000000" pitchFamily="2" charset="2"/>
              <a:buChar char="l"/>
            </a:pPr>
            <a:r>
              <a:rPr lang="en-US" altLang="zh-TW" dirty="0"/>
              <a:t>We observed that doing so results in slow convergence and end up removing very few columns or rows. Therefore, following [28], we rely on a proximal gradient descent approach to minimizing our loss function.</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17</a:t>
            </a:fld>
            <a:endParaRPr lang="zh-TW" altLang="en-US"/>
          </a:p>
        </p:txBody>
      </p:sp>
      <p:pic>
        <p:nvPicPr>
          <p:cNvPr id="10" name="圖片 9">
            <a:extLst>
              <a:ext uri="{FF2B5EF4-FFF2-40B4-BE49-F238E27FC236}">
                <a16:creationId xmlns:a16="http://schemas.microsoft.com/office/drawing/2014/main" id="{54132E88-6B9B-44F9-A091-62C3ADF6CC40}"/>
              </a:ext>
            </a:extLst>
          </p:cNvPr>
          <p:cNvPicPr>
            <a:picLocks noChangeAspect="1"/>
          </p:cNvPicPr>
          <p:nvPr/>
        </p:nvPicPr>
        <p:blipFill>
          <a:blip r:embed="rId2"/>
          <a:stretch>
            <a:fillRect/>
          </a:stretch>
        </p:blipFill>
        <p:spPr>
          <a:xfrm>
            <a:off x="2411507" y="2785488"/>
            <a:ext cx="3773206" cy="3459789"/>
          </a:xfrm>
          <a:prstGeom prst="rect">
            <a:avLst/>
          </a:prstGeom>
        </p:spPr>
      </p:pic>
      <p:pic>
        <p:nvPicPr>
          <p:cNvPr id="12" name="圖片 11">
            <a:extLst>
              <a:ext uri="{FF2B5EF4-FFF2-40B4-BE49-F238E27FC236}">
                <a16:creationId xmlns:a16="http://schemas.microsoft.com/office/drawing/2014/main" id="{037A3D6C-6AF2-459D-91D4-829246DB3C22}"/>
              </a:ext>
            </a:extLst>
          </p:cNvPr>
          <p:cNvPicPr>
            <a:picLocks noChangeAspect="1"/>
          </p:cNvPicPr>
          <p:nvPr/>
        </p:nvPicPr>
        <p:blipFill>
          <a:blip r:embed="rId3"/>
          <a:stretch>
            <a:fillRect/>
          </a:stretch>
        </p:blipFill>
        <p:spPr>
          <a:xfrm>
            <a:off x="6411432" y="3090499"/>
            <a:ext cx="4801052" cy="475168"/>
          </a:xfrm>
          <a:prstGeom prst="rect">
            <a:avLst/>
          </a:prstGeom>
        </p:spPr>
      </p:pic>
      <p:pic>
        <p:nvPicPr>
          <p:cNvPr id="14" name="圖片 13">
            <a:extLst>
              <a:ext uri="{FF2B5EF4-FFF2-40B4-BE49-F238E27FC236}">
                <a16:creationId xmlns:a16="http://schemas.microsoft.com/office/drawing/2014/main" id="{CB3AB09C-A1BC-4873-BFB0-17089BD1B5CA}"/>
              </a:ext>
            </a:extLst>
          </p:cNvPr>
          <p:cNvPicPr>
            <a:picLocks noChangeAspect="1"/>
          </p:cNvPicPr>
          <p:nvPr/>
        </p:nvPicPr>
        <p:blipFill>
          <a:blip r:embed="rId4"/>
          <a:stretch>
            <a:fillRect/>
          </a:stretch>
        </p:blipFill>
        <p:spPr>
          <a:xfrm>
            <a:off x="6411431" y="3857414"/>
            <a:ext cx="5639913" cy="914580"/>
          </a:xfrm>
          <a:prstGeom prst="rect">
            <a:avLst/>
          </a:prstGeom>
        </p:spPr>
      </p:pic>
      <p:pic>
        <p:nvPicPr>
          <p:cNvPr id="16" name="圖片 15">
            <a:extLst>
              <a:ext uri="{FF2B5EF4-FFF2-40B4-BE49-F238E27FC236}">
                <a16:creationId xmlns:a16="http://schemas.microsoft.com/office/drawing/2014/main" id="{69C0FBCB-BE0B-49B0-817C-5B476A432F7B}"/>
              </a:ext>
            </a:extLst>
          </p:cNvPr>
          <p:cNvPicPr>
            <a:picLocks noChangeAspect="1"/>
          </p:cNvPicPr>
          <p:nvPr/>
        </p:nvPicPr>
        <p:blipFill>
          <a:blip r:embed="rId5"/>
          <a:stretch>
            <a:fillRect/>
          </a:stretch>
        </p:blipFill>
        <p:spPr>
          <a:xfrm>
            <a:off x="7162316" y="4718292"/>
            <a:ext cx="4574971" cy="1166066"/>
          </a:xfrm>
          <a:prstGeom prst="rect">
            <a:avLst/>
          </a:prstGeom>
        </p:spPr>
      </p:pic>
      <p:cxnSp>
        <p:nvCxnSpPr>
          <p:cNvPr id="21" name="直線單箭頭接點 20">
            <a:extLst>
              <a:ext uri="{FF2B5EF4-FFF2-40B4-BE49-F238E27FC236}">
                <a16:creationId xmlns:a16="http://schemas.microsoft.com/office/drawing/2014/main" id="{F8CB9BDF-F610-4719-BC2A-101B49284965}"/>
              </a:ext>
            </a:extLst>
          </p:cNvPr>
          <p:cNvCxnSpPr>
            <a:cxnSpLocks/>
            <a:endCxn id="14" idx="1"/>
          </p:cNvCxnSpPr>
          <p:nvPr/>
        </p:nvCxnSpPr>
        <p:spPr>
          <a:xfrm flipV="1">
            <a:off x="6070281" y="4314704"/>
            <a:ext cx="341150" cy="914229"/>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單箭頭接點 22">
            <a:extLst>
              <a:ext uri="{FF2B5EF4-FFF2-40B4-BE49-F238E27FC236}">
                <a16:creationId xmlns:a16="http://schemas.microsoft.com/office/drawing/2014/main" id="{02DA6D91-1A7A-4AFA-80C9-AA664BCCAD72}"/>
              </a:ext>
            </a:extLst>
          </p:cNvPr>
          <p:cNvCxnSpPr>
            <a:cxnSpLocks/>
            <a:endCxn id="12" idx="1"/>
          </p:cNvCxnSpPr>
          <p:nvPr/>
        </p:nvCxnSpPr>
        <p:spPr>
          <a:xfrm flipV="1">
            <a:off x="5974081" y="3328083"/>
            <a:ext cx="437351" cy="14927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接點: 肘形 27">
            <a:extLst>
              <a:ext uri="{FF2B5EF4-FFF2-40B4-BE49-F238E27FC236}">
                <a16:creationId xmlns:a16="http://schemas.microsoft.com/office/drawing/2014/main" id="{B41226D9-8146-4795-949D-46B11975F0F0}"/>
              </a:ext>
            </a:extLst>
          </p:cNvPr>
          <p:cNvCxnSpPr>
            <a:cxnSpLocks/>
          </p:cNvCxnSpPr>
          <p:nvPr/>
        </p:nvCxnSpPr>
        <p:spPr>
          <a:xfrm rot="16200000" flipH="1">
            <a:off x="6387139" y="4681716"/>
            <a:ext cx="799469" cy="269968"/>
          </a:xfrm>
          <a:prstGeom prst="bentConnector3">
            <a:avLst>
              <a:gd name="adj1" fmla="val 101198"/>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直線單箭頭接點 36">
            <a:extLst>
              <a:ext uri="{FF2B5EF4-FFF2-40B4-BE49-F238E27FC236}">
                <a16:creationId xmlns:a16="http://schemas.microsoft.com/office/drawing/2014/main" id="{C51F71CC-64E4-4CAD-9906-1AFF9B958C01}"/>
              </a:ext>
            </a:extLst>
          </p:cNvPr>
          <p:cNvCxnSpPr>
            <a:cxnSpLocks/>
          </p:cNvCxnSpPr>
          <p:nvPr/>
        </p:nvCxnSpPr>
        <p:spPr>
          <a:xfrm flipV="1">
            <a:off x="6921858" y="5063742"/>
            <a:ext cx="358508" cy="165191"/>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a:extLst>
              <a:ext uri="{FF2B5EF4-FFF2-40B4-BE49-F238E27FC236}">
                <a16:creationId xmlns:a16="http://schemas.microsoft.com/office/drawing/2014/main" id="{6890BC40-D36D-4516-AD85-A2BC6E19E0EB}"/>
              </a:ext>
            </a:extLst>
          </p:cNvPr>
          <p:cNvCxnSpPr>
            <a:cxnSpLocks/>
          </p:cNvCxnSpPr>
          <p:nvPr/>
        </p:nvCxnSpPr>
        <p:spPr>
          <a:xfrm>
            <a:off x="6921858" y="5228933"/>
            <a:ext cx="358508" cy="279248"/>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47" name="矩形: 圓角 46">
                <a:extLst>
                  <a:ext uri="{FF2B5EF4-FFF2-40B4-BE49-F238E27FC236}">
                    <a16:creationId xmlns:a16="http://schemas.microsoft.com/office/drawing/2014/main" id="{6715A52E-625B-42C5-9991-1E4C3B73B8B7}"/>
                  </a:ext>
                </a:extLst>
              </p:cNvPr>
              <p:cNvSpPr/>
              <p:nvPr/>
            </p:nvSpPr>
            <p:spPr>
              <a:xfrm>
                <a:off x="7893891" y="5900543"/>
                <a:ext cx="2674991" cy="344734"/>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en-US" altLang="zh-TW" sz="1800" b="1" i="1" smtClean="0">
                        <a:solidFill>
                          <a:schemeClr val="tx1">
                            <a:lumMod val="75000"/>
                            <a:lumOff val="25000"/>
                          </a:schemeClr>
                        </a:solidFill>
                        <a:latin typeface="Cambria Math" panose="02040503050406030204" pitchFamily="18" charset="0"/>
                      </a:rPr>
                      <m:t>𝒕</m:t>
                    </m:r>
                  </m:oMath>
                </a14:m>
                <a:r>
                  <a:rPr lang="zh-TW" altLang="en-US" dirty="0">
                    <a:solidFill>
                      <a:schemeClr val="tx1">
                        <a:lumMod val="75000"/>
                        <a:lumOff val="25000"/>
                      </a:schemeClr>
                    </a:solidFill>
                  </a:rPr>
                  <a:t> </a:t>
                </a:r>
                <a:r>
                  <a:rPr lang="en-US" altLang="zh-TW" dirty="0">
                    <a:solidFill>
                      <a:schemeClr val="tx1">
                        <a:lumMod val="75000"/>
                        <a:lumOff val="25000"/>
                      </a:schemeClr>
                    </a:solidFill>
                  </a:rPr>
                  <a:t>is a learning rate</a:t>
                </a:r>
                <a:endParaRPr lang="zh-TW" altLang="en-US" dirty="0">
                  <a:solidFill>
                    <a:schemeClr val="tx1">
                      <a:lumMod val="75000"/>
                      <a:lumOff val="25000"/>
                    </a:schemeClr>
                  </a:solidFill>
                </a:endParaRPr>
              </a:p>
            </p:txBody>
          </p:sp>
        </mc:Choice>
        <mc:Fallback>
          <p:sp>
            <p:nvSpPr>
              <p:cNvPr id="47" name="矩形: 圓角 46">
                <a:extLst>
                  <a:ext uri="{FF2B5EF4-FFF2-40B4-BE49-F238E27FC236}">
                    <a16:creationId xmlns:a16="http://schemas.microsoft.com/office/drawing/2014/main" id="{6715A52E-625B-42C5-9991-1E4C3B73B8B7}"/>
                  </a:ext>
                </a:extLst>
              </p:cNvPr>
              <p:cNvSpPr>
                <a:spLocks noRot="1" noChangeAspect="1" noMove="1" noResize="1" noEditPoints="1" noAdjustHandles="1" noChangeArrowheads="1" noChangeShapeType="1" noTextEdit="1"/>
              </p:cNvSpPr>
              <p:nvPr/>
            </p:nvSpPr>
            <p:spPr>
              <a:xfrm>
                <a:off x="7893891" y="5900543"/>
                <a:ext cx="2674991" cy="344734"/>
              </a:xfrm>
              <a:prstGeom prst="roundRect">
                <a:avLst/>
              </a:prstGeom>
              <a:blipFill>
                <a:blip r:embed="rId6"/>
                <a:stretch>
                  <a:fillRect t="-10345" b="-29310"/>
                </a:stretch>
              </a:blipFill>
            </p:spPr>
            <p:txBody>
              <a:bodyPr/>
              <a:lstStyle/>
              <a:p>
                <a:r>
                  <a:rPr lang="zh-TW" altLang="en-US">
                    <a:noFill/>
                  </a:rPr>
                  <a:t> </a:t>
                </a:r>
              </a:p>
            </p:txBody>
          </p:sp>
        </mc:Fallback>
      </mc:AlternateContent>
      <p:sp>
        <p:nvSpPr>
          <p:cNvPr id="48" name="文字方塊 47">
            <a:extLst>
              <a:ext uri="{FF2B5EF4-FFF2-40B4-BE49-F238E27FC236}">
                <a16:creationId xmlns:a16="http://schemas.microsoft.com/office/drawing/2014/main" id="{EF230E3E-C0AB-4918-A622-123D8D08EEF1}"/>
              </a:ext>
            </a:extLst>
          </p:cNvPr>
          <p:cNvSpPr txBox="1"/>
          <p:nvPr/>
        </p:nvSpPr>
        <p:spPr>
          <a:xfrm>
            <a:off x="1097279" y="316563"/>
            <a:ext cx="9622972" cy="276999"/>
          </a:xfrm>
          <a:prstGeom prst="rect">
            <a:avLst/>
          </a:prstGeom>
          <a:noFill/>
        </p:spPr>
        <p:txBody>
          <a:bodyPr wrap="square" rtlCol="0">
            <a:spAutoFit/>
          </a:bodyPr>
          <a:lstStyle/>
          <a:p>
            <a:r>
              <a:rPr lang="en-US" altLang="zh-TW" sz="1200" dirty="0">
                <a:solidFill>
                  <a:schemeClr val="tx1">
                    <a:lumMod val="50000"/>
                    <a:lumOff val="50000"/>
                  </a:schemeClr>
                </a:solidFill>
              </a:rPr>
              <a:t>[28] J. Alvarez and M. Salzmann, “Learning the Number of Neurons in Deep Networks,” Advances in Neural Information Processing Systems, 2016.</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93322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Baseline Methods</a:t>
            </a:r>
          </a:p>
          <a:p>
            <a:pPr lvl="1">
              <a:buFont typeface="Wingdings" panose="05000000000000000000" pitchFamily="2" charset="2"/>
              <a:buChar char="l"/>
            </a:pPr>
            <a:r>
              <a:rPr lang="en-US" altLang="zh-TW" dirty="0"/>
              <a:t>Learn features that are invariant – [8]</a:t>
            </a:r>
          </a:p>
          <a:p>
            <a:pPr lvl="1">
              <a:buFont typeface="Wingdings" panose="05000000000000000000" pitchFamily="2" charset="2"/>
              <a:buChar char="l"/>
            </a:pPr>
            <a:r>
              <a:rPr lang="en-US" altLang="zh-TW" dirty="0"/>
              <a:t>Modify the weights of the network – [10, 11, 23]</a:t>
            </a:r>
          </a:p>
          <a:p>
            <a:pPr lvl="1">
              <a:buFont typeface="Wingdings" panose="05000000000000000000" pitchFamily="2" charset="2"/>
              <a:buChar char="l"/>
            </a:pPr>
            <a:endParaRPr lang="en-US" altLang="zh-TW" dirty="0"/>
          </a:p>
          <a:p>
            <a:pPr>
              <a:buFont typeface="Wingdings" panose="05000000000000000000" pitchFamily="2" charset="2"/>
              <a:buChar char="l"/>
            </a:pPr>
            <a:r>
              <a:rPr lang="en-US" altLang="zh-TW" b="1" dirty="0"/>
              <a:t>SVHN</a:t>
            </a:r>
            <a:r>
              <a:rPr lang="zh-TW" altLang="en-US" b="1" dirty="0"/>
              <a:t> </a:t>
            </a:r>
            <a:r>
              <a:rPr lang="en-US" altLang="zh-TW" b="1" dirty="0"/>
              <a:t>to MNIST: Unsupervised Adaptation</a:t>
            </a:r>
          </a:p>
          <a:p>
            <a:pPr>
              <a:buFont typeface="Wingdings" panose="05000000000000000000" pitchFamily="2" charset="2"/>
              <a:buChar char="l"/>
            </a:pPr>
            <a:endParaRPr lang="en-US" altLang="zh-TW" b="1" dirty="0"/>
          </a:p>
          <a:p>
            <a:pPr>
              <a:buFont typeface="Wingdings" panose="05000000000000000000" pitchFamily="2" charset="2"/>
              <a:buChar char="l"/>
            </a:pPr>
            <a:endParaRPr lang="en-US" altLang="zh-TW" b="1" dirty="0"/>
          </a:p>
          <a:p>
            <a:pPr>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Following standard practice [8, 23], we take SVHN to be the source domain and MNIST the target one.</a:t>
            </a: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18</a:t>
            </a:fld>
            <a:endParaRPr lang="zh-TW" altLang="en-US"/>
          </a:p>
        </p:txBody>
      </p:sp>
      <p:pic>
        <p:nvPicPr>
          <p:cNvPr id="6" name="圖片 5">
            <a:extLst>
              <a:ext uri="{FF2B5EF4-FFF2-40B4-BE49-F238E27FC236}">
                <a16:creationId xmlns:a16="http://schemas.microsoft.com/office/drawing/2014/main" id="{D183ABD8-7641-4525-BE80-0F9873373065}"/>
              </a:ext>
            </a:extLst>
          </p:cNvPr>
          <p:cNvPicPr>
            <a:picLocks noChangeAspect="1"/>
          </p:cNvPicPr>
          <p:nvPr/>
        </p:nvPicPr>
        <p:blipFill>
          <a:blip r:embed="rId2"/>
          <a:stretch>
            <a:fillRect/>
          </a:stretch>
        </p:blipFill>
        <p:spPr>
          <a:xfrm>
            <a:off x="4140659" y="3631978"/>
            <a:ext cx="3910681" cy="1580201"/>
          </a:xfrm>
          <a:prstGeom prst="rect">
            <a:avLst/>
          </a:prstGeom>
        </p:spPr>
      </p:pic>
      <p:sp>
        <p:nvSpPr>
          <p:cNvPr id="8" name="文字方塊 7">
            <a:extLst>
              <a:ext uri="{FF2B5EF4-FFF2-40B4-BE49-F238E27FC236}">
                <a16:creationId xmlns:a16="http://schemas.microsoft.com/office/drawing/2014/main" id="{5ED95DA2-37F7-4E7E-B72B-C805AE78C766}"/>
              </a:ext>
            </a:extLst>
          </p:cNvPr>
          <p:cNvSpPr txBox="1"/>
          <p:nvPr/>
        </p:nvSpPr>
        <p:spPr>
          <a:xfrm>
            <a:off x="4389386" y="165393"/>
            <a:ext cx="7323908" cy="1384995"/>
          </a:xfrm>
          <a:prstGeom prst="rect">
            <a:avLst/>
          </a:prstGeom>
          <a:noFill/>
        </p:spPr>
        <p:txBody>
          <a:bodyPr wrap="square" rtlCol="0">
            <a:spAutoFit/>
          </a:bodyPr>
          <a:lstStyle/>
          <a:p>
            <a:r>
              <a:rPr lang="en-US" altLang="zh-TW" sz="1050" dirty="0">
                <a:solidFill>
                  <a:schemeClr val="tx1">
                    <a:lumMod val="50000"/>
                    <a:lumOff val="50000"/>
                  </a:schemeClr>
                </a:solidFill>
              </a:rPr>
              <a:t>[8]  Y. </a:t>
            </a:r>
            <a:r>
              <a:rPr lang="en-US" altLang="zh-TW" sz="1050" dirty="0" err="1">
                <a:solidFill>
                  <a:schemeClr val="tx1">
                    <a:lumMod val="50000"/>
                    <a:lumOff val="50000"/>
                  </a:schemeClr>
                </a:solidFill>
              </a:rPr>
              <a:t>Ganin</a:t>
            </a:r>
            <a:r>
              <a:rPr lang="en-US" altLang="zh-TW" sz="1050" dirty="0">
                <a:solidFill>
                  <a:schemeClr val="tx1">
                    <a:lumMod val="50000"/>
                    <a:lumOff val="50000"/>
                  </a:schemeClr>
                </a:solidFill>
              </a:rPr>
              <a:t>, E. </a:t>
            </a:r>
            <a:r>
              <a:rPr lang="en-US" altLang="zh-TW" sz="1050" dirty="0" err="1">
                <a:solidFill>
                  <a:schemeClr val="tx1">
                    <a:lumMod val="50000"/>
                    <a:lumOff val="50000"/>
                  </a:schemeClr>
                </a:solidFill>
              </a:rPr>
              <a:t>Ustinova</a:t>
            </a:r>
            <a:r>
              <a:rPr lang="en-US" altLang="zh-TW" sz="1050" dirty="0">
                <a:solidFill>
                  <a:schemeClr val="tx1">
                    <a:lumMod val="50000"/>
                    <a:lumOff val="50000"/>
                  </a:schemeClr>
                </a:solidFill>
              </a:rPr>
              <a:t>, H. </a:t>
            </a:r>
            <a:r>
              <a:rPr lang="en-US" altLang="zh-TW" sz="1050" dirty="0" err="1">
                <a:solidFill>
                  <a:schemeClr val="tx1">
                    <a:lumMod val="50000"/>
                    <a:lumOff val="50000"/>
                  </a:schemeClr>
                </a:solidFill>
              </a:rPr>
              <a:t>Ajakan</a:t>
            </a:r>
            <a:r>
              <a:rPr lang="en-US" altLang="zh-TW" sz="1050" dirty="0">
                <a:solidFill>
                  <a:schemeClr val="tx1">
                    <a:lumMod val="50000"/>
                    <a:lumOff val="50000"/>
                  </a:schemeClr>
                </a:solidFill>
              </a:rPr>
              <a:t>, P. Germain, H. Larochelle, F. Laviolette, M. Marchand, and V. S. </a:t>
            </a:r>
            <a:r>
              <a:rPr lang="en-US" altLang="zh-TW" sz="1050" dirty="0" err="1">
                <a:solidFill>
                  <a:schemeClr val="tx1">
                    <a:lumMod val="50000"/>
                    <a:lumOff val="50000"/>
                  </a:schemeClr>
                </a:solidFill>
              </a:rPr>
              <a:t>Lempitsky</a:t>
            </a:r>
            <a:r>
              <a:rPr lang="en-US" altLang="zh-TW" sz="1050" dirty="0">
                <a:solidFill>
                  <a:schemeClr val="tx1">
                    <a:lumMod val="50000"/>
                    <a:lumOff val="50000"/>
                  </a:schemeClr>
                </a:solidFill>
              </a:rPr>
              <a:t>, “</a:t>
            </a:r>
            <a:r>
              <a:rPr lang="en-US" altLang="zh-TW" sz="1050" dirty="0" err="1">
                <a:solidFill>
                  <a:schemeClr val="tx1">
                    <a:lumMod val="50000"/>
                    <a:lumOff val="50000"/>
                  </a:schemeClr>
                </a:solidFill>
              </a:rPr>
              <a:t>DomainAdversarial</a:t>
            </a:r>
            <a:r>
              <a:rPr lang="en-US" altLang="zh-TW" sz="1050" dirty="0">
                <a:solidFill>
                  <a:schemeClr val="tx1">
                    <a:lumMod val="50000"/>
                    <a:lumOff val="50000"/>
                  </a:schemeClr>
                </a:solidFill>
              </a:rPr>
              <a:t> Training of Neural Networks,” Journal of Machine Learning Research, vol. 17, pp. 591–5935, 2016.</a:t>
            </a:r>
          </a:p>
          <a:p>
            <a:r>
              <a:rPr lang="en-US" altLang="zh-TW" sz="1050" dirty="0">
                <a:solidFill>
                  <a:schemeClr val="tx1">
                    <a:lumMod val="50000"/>
                    <a:lumOff val="50000"/>
                  </a:schemeClr>
                </a:solidFill>
              </a:rPr>
              <a:t>[10] K. </a:t>
            </a:r>
            <a:r>
              <a:rPr lang="en-US" altLang="zh-TW" sz="1050" dirty="0" err="1">
                <a:solidFill>
                  <a:schemeClr val="tx1">
                    <a:lumMod val="50000"/>
                    <a:lumOff val="50000"/>
                  </a:schemeClr>
                </a:solidFill>
              </a:rPr>
              <a:t>Bousmalis</a:t>
            </a:r>
            <a:r>
              <a:rPr lang="en-US" altLang="zh-TW" sz="1050" dirty="0">
                <a:solidFill>
                  <a:schemeClr val="tx1">
                    <a:lumMod val="50000"/>
                    <a:lumOff val="50000"/>
                  </a:schemeClr>
                </a:solidFill>
              </a:rPr>
              <a:t>, G. </a:t>
            </a:r>
            <a:r>
              <a:rPr lang="en-US" altLang="zh-TW" sz="1050" dirty="0" err="1">
                <a:solidFill>
                  <a:schemeClr val="tx1">
                    <a:lumMod val="50000"/>
                    <a:lumOff val="50000"/>
                  </a:schemeClr>
                </a:solidFill>
              </a:rPr>
              <a:t>Trigeorgis</a:t>
            </a:r>
            <a:r>
              <a:rPr lang="en-US" altLang="zh-TW" sz="1050" dirty="0">
                <a:solidFill>
                  <a:schemeClr val="tx1">
                    <a:lumMod val="50000"/>
                    <a:lumOff val="50000"/>
                  </a:schemeClr>
                </a:solidFill>
              </a:rPr>
              <a:t>, N. Silberman, D. Krishnan, and D. Erhan, “Domain Separation Networks,” in Advances in Neural Information Processing Systems, 2016, pp. 343–351.</a:t>
            </a:r>
          </a:p>
          <a:p>
            <a:r>
              <a:rPr lang="en-US" altLang="zh-TW" sz="1050" dirty="0">
                <a:solidFill>
                  <a:schemeClr val="tx1">
                    <a:lumMod val="50000"/>
                    <a:lumOff val="50000"/>
                  </a:schemeClr>
                </a:solidFill>
              </a:rPr>
              <a:t>[11] A. </a:t>
            </a:r>
            <a:r>
              <a:rPr lang="en-US" altLang="zh-TW" sz="1050" dirty="0" err="1">
                <a:solidFill>
                  <a:schemeClr val="tx1">
                    <a:lumMod val="50000"/>
                    <a:lumOff val="50000"/>
                  </a:schemeClr>
                </a:solidFill>
              </a:rPr>
              <a:t>Rozantsev</a:t>
            </a:r>
            <a:r>
              <a:rPr lang="en-US" altLang="zh-TW" sz="1050" dirty="0">
                <a:solidFill>
                  <a:schemeClr val="tx1">
                    <a:lumMod val="50000"/>
                    <a:lumOff val="50000"/>
                  </a:schemeClr>
                </a:solidFill>
              </a:rPr>
              <a:t>, M. Salzmann, and P. </a:t>
            </a:r>
            <a:r>
              <a:rPr lang="en-US" altLang="zh-TW" sz="1050" dirty="0" err="1">
                <a:solidFill>
                  <a:schemeClr val="tx1">
                    <a:lumMod val="50000"/>
                    <a:lumOff val="50000"/>
                  </a:schemeClr>
                </a:solidFill>
              </a:rPr>
              <a:t>Fua</a:t>
            </a:r>
            <a:r>
              <a:rPr lang="en-US" altLang="zh-TW" sz="1050" dirty="0">
                <a:solidFill>
                  <a:schemeClr val="tx1">
                    <a:lumMod val="50000"/>
                    <a:lumOff val="50000"/>
                  </a:schemeClr>
                </a:solidFill>
              </a:rPr>
              <a:t>, “Beyond Sharing Weights for Deep Domain Adaptation,” IEEE Transactions on Pattern Analysis and Machine Intelligence, 2018.</a:t>
            </a:r>
          </a:p>
          <a:p>
            <a:r>
              <a:rPr lang="en-US" altLang="zh-TW" sz="1050" dirty="0">
                <a:solidFill>
                  <a:schemeClr val="tx1">
                    <a:lumMod val="50000"/>
                    <a:lumOff val="50000"/>
                  </a:schemeClr>
                </a:solidFill>
              </a:rPr>
              <a:t>[23] E. Tzeng, J. Hoffman,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and T. Darrell, “Adversarial Discriminative Domain Adaptation,” in Conference on Computer Vision and Pattern Recognition, 2017, pp. 7167– 7176.</a:t>
            </a:r>
            <a:endParaRPr lang="zh-TW" altLang="en-US" sz="1050" dirty="0">
              <a:solidFill>
                <a:schemeClr val="tx1">
                  <a:lumMod val="50000"/>
                  <a:lumOff val="50000"/>
                </a:schemeClr>
              </a:solidFill>
            </a:endParaRPr>
          </a:p>
        </p:txBody>
      </p:sp>
    </p:spTree>
    <p:extLst>
      <p:ext uri="{BB962C8B-B14F-4D97-AF65-F5344CB8AC3E}">
        <p14:creationId xmlns:p14="http://schemas.microsoft.com/office/powerpoint/2010/main" val="301189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9" end="9"/>
                                            </p:txEl>
                                          </p:spTgt>
                                        </p:tgtEl>
                                        <p:attrNameLst>
                                          <p:attrName>style.visibility</p:attrName>
                                        </p:attrNameLst>
                                      </p:cBhvr>
                                      <p:to>
                                        <p:strVal val="visible"/>
                                      </p:to>
                                    </p:set>
                                    <p:animEffect transition="in" filter="fade">
                                      <p:cBhvr>
                                        <p:cTn id="10" dur="500"/>
                                        <p:tgtEl>
                                          <p:spTgt spid="3">
                                            <p:txEl>
                                              <p:pRg st="9" end="9"/>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6453052" cy="4023360"/>
          </a:xfrm>
        </p:spPr>
        <p:txBody>
          <a:bodyPr>
            <a:normAutofit/>
          </a:bodyPr>
          <a:lstStyle/>
          <a:p>
            <a:pPr>
              <a:buFont typeface="Wingdings" panose="05000000000000000000" pitchFamily="2" charset="2"/>
              <a:buChar char="l"/>
            </a:pPr>
            <a:r>
              <a:rPr lang="en-US" altLang="zh-TW" b="1" dirty="0"/>
              <a:t>SVHN</a:t>
            </a:r>
            <a:r>
              <a:rPr lang="zh-TW" altLang="en-US" b="1" dirty="0"/>
              <a:t> </a:t>
            </a:r>
            <a:r>
              <a:rPr lang="en-US" altLang="zh-TW" b="1" dirty="0"/>
              <a:t>to MNIST: Unsupervised Adaptation</a:t>
            </a:r>
          </a:p>
          <a:p>
            <a:pPr lvl="1">
              <a:buFont typeface="Wingdings" panose="05000000000000000000" pitchFamily="2" charset="2"/>
              <a:buChar char="l"/>
            </a:pPr>
            <a:r>
              <a:rPr lang="en-US" altLang="zh-TW" dirty="0"/>
              <a:t>We used the whole annotated training set of SVHN to train the network in the source domain, and then used all the training images of MNIST </a:t>
            </a:r>
            <a:r>
              <a:rPr lang="en-US" altLang="zh-TW" b="1" i="1" dirty="0"/>
              <a:t>without annotations </a:t>
            </a:r>
            <a:r>
              <a:rPr lang="en-US" altLang="zh-TW" dirty="0"/>
              <a:t>to perform domain adaptation in an unsupervised manner.</a:t>
            </a:r>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19</a:t>
            </a:fld>
            <a:endParaRPr lang="zh-TW" altLang="en-US"/>
          </a:p>
        </p:txBody>
      </p:sp>
      <p:pic>
        <p:nvPicPr>
          <p:cNvPr id="7" name="圖片 6">
            <a:extLst>
              <a:ext uri="{FF2B5EF4-FFF2-40B4-BE49-F238E27FC236}">
                <a16:creationId xmlns:a16="http://schemas.microsoft.com/office/drawing/2014/main" id="{303FEDE4-FA59-4A5A-BE58-FEAD17B4A486}"/>
              </a:ext>
            </a:extLst>
          </p:cNvPr>
          <p:cNvPicPr>
            <a:picLocks noChangeAspect="1"/>
          </p:cNvPicPr>
          <p:nvPr/>
        </p:nvPicPr>
        <p:blipFill>
          <a:blip r:embed="rId2"/>
          <a:stretch>
            <a:fillRect/>
          </a:stretch>
        </p:blipFill>
        <p:spPr>
          <a:xfrm>
            <a:off x="7708607" y="1845734"/>
            <a:ext cx="4017942" cy="4288056"/>
          </a:xfrm>
          <a:prstGeom prst="rect">
            <a:avLst/>
          </a:prstGeom>
        </p:spPr>
      </p:pic>
      <p:sp>
        <p:nvSpPr>
          <p:cNvPr id="8" name="文字方塊 7">
            <a:extLst>
              <a:ext uri="{FF2B5EF4-FFF2-40B4-BE49-F238E27FC236}">
                <a16:creationId xmlns:a16="http://schemas.microsoft.com/office/drawing/2014/main" id="{B0CECD20-173B-43C8-8468-216BE0498A18}"/>
              </a:ext>
            </a:extLst>
          </p:cNvPr>
          <p:cNvSpPr txBox="1"/>
          <p:nvPr/>
        </p:nvSpPr>
        <p:spPr>
          <a:xfrm>
            <a:off x="1097279" y="3857414"/>
            <a:ext cx="6532190" cy="2516073"/>
          </a:xfrm>
          <a:prstGeom prst="rect">
            <a:avLst/>
          </a:prstGeom>
          <a:noFill/>
        </p:spPr>
        <p:txBody>
          <a:bodyPr wrap="square" rtlCol="0">
            <a:spAutoFit/>
          </a:bodyPr>
          <a:lstStyle/>
          <a:p>
            <a:r>
              <a:rPr lang="en-US" altLang="zh-TW" sz="1050" dirty="0">
                <a:solidFill>
                  <a:schemeClr val="tx1">
                    <a:lumMod val="50000"/>
                    <a:lumOff val="50000"/>
                  </a:schemeClr>
                </a:solidFill>
              </a:rPr>
              <a:t>[6] E. Tzeng, J. Hoffman, N. Zhang,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and T. Darrell, “Deep Domain Confusion: Maximizing for Domain Invariance,” </a:t>
            </a:r>
            <a:r>
              <a:rPr lang="en-US" altLang="zh-TW" sz="1050" dirty="0" err="1">
                <a:solidFill>
                  <a:schemeClr val="tx1">
                    <a:lumMod val="50000"/>
                    <a:lumOff val="50000"/>
                  </a:schemeClr>
                </a:solidFill>
              </a:rPr>
              <a:t>arXiv</a:t>
            </a:r>
            <a:r>
              <a:rPr lang="en-US" altLang="zh-TW" sz="1050" dirty="0">
                <a:solidFill>
                  <a:schemeClr val="tx1">
                    <a:lumMod val="50000"/>
                    <a:lumOff val="50000"/>
                  </a:schemeClr>
                </a:solidFill>
              </a:rPr>
              <a:t> Preprint, 2014.</a:t>
            </a:r>
          </a:p>
          <a:p>
            <a:r>
              <a:rPr lang="en-US" altLang="zh-TW" sz="1050" dirty="0">
                <a:solidFill>
                  <a:schemeClr val="tx1">
                    <a:lumMod val="50000"/>
                    <a:lumOff val="50000"/>
                  </a:schemeClr>
                </a:solidFill>
              </a:rPr>
              <a:t>[8]  Y. </a:t>
            </a:r>
            <a:r>
              <a:rPr lang="en-US" altLang="zh-TW" sz="1050" dirty="0" err="1">
                <a:solidFill>
                  <a:schemeClr val="tx1">
                    <a:lumMod val="50000"/>
                    <a:lumOff val="50000"/>
                  </a:schemeClr>
                </a:solidFill>
              </a:rPr>
              <a:t>Ganin</a:t>
            </a:r>
            <a:r>
              <a:rPr lang="en-US" altLang="zh-TW" sz="1050" dirty="0">
                <a:solidFill>
                  <a:schemeClr val="tx1">
                    <a:lumMod val="50000"/>
                    <a:lumOff val="50000"/>
                  </a:schemeClr>
                </a:solidFill>
              </a:rPr>
              <a:t>, E. </a:t>
            </a:r>
            <a:r>
              <a:rPr lang="en-US" altLang="zh-TW" sz="1050" dirty="0" err="1">
                <a:solidFill>
                  <a:schemeClr val="tx1">
                    <a:lumMod val="50000"/>
                    <a:lumOff val="50000"/>
                  </a:schemeClr>
                </a:solidFill>
              </a:rPr>
              <a:t>Ustinova</a:t>
            </a:r>
            <a:r>
              <a:rPr lang="en-US" altLang="zh-TW" sz="1050" dirty="0">
                <a:solidFill>
                  <a:schemeClr val="tx1">
                    <a:lumMod val="50000"/>
                    <a:lumOff val="50000"/>
                  </a:schemeClr>
                </a:solidFill>
              </a:rPr>
              <a:t>, H. </a:t>
            </a:r>
            <a:r>
              <a:rPr lang="en-US" altLang="zh-TW" sz="1050" dirty="0" err="1">
                <a:solidFill>
                  <a:schemeClr val="tx1">
                    <a:lumMod val="50000"/>
                    <a:lumOff val="50000"/>
                  </a:schemeClr>
                </a:solidFill>
              </a:rPr>
              <a:t>Ajakan</a:t>
            </a:r>
            <a:r>
              <a:rPr lang="en-US" altLang="zh-TW" sz="1050" dirty="0">
                <a:solidFill>
                  <a:schemeClr val="tx1">
                    <a:lumMod val="50000"/>
                    <a:lumOff val="50000"/>
                  </a:schemeClr>
                </a:solidFill>
              </a:rPr>
              <a:t>, P. Germain, H. Larochelle, F. Laviolette, M. Marchand, and V. S. </a:t>
            </a:r>
            <a:r>
              <a:rPr lang="en-US" altLang="zh-TW" sz="1050" dirty="0" err="1">
                <a:solidFill>
                  <a:schemeClr val="tx1">
                    <a:lumMod val="50000"/>
                    <a:lumOff val="50000"/>
                  </a:schemeClr>
                </a:solidFill>
              </a:rPr>
              <a:t>Lempitsky</a:t>
            </a:r>
            <a:r>
              <a:rPr lang="en-US" altLang="zh-TW" sz="1050" dirty="0">
                <a:solidFill>
                  <a:schemeClr val="tx1">
                    <a:lumMod val="50000"/>
                    <a:lumOff val="50000"/>
                  </a:schemeClr>
                </a:solidFill>
              </a:rPr>
              <a:t>, “</a:t>
            </a:r>
            <a:r>
              <a:rPr lang="en-US" altLang="zh-TW" sz="1050" dirty="0" err="1">
                <a:solidFill>
                  <a:schemeClr val="tx1">
                    <a:lumMod val="50000"/>
                    <a:lumOff val="50000"/>
                  </a:schemeClr>
                </a:solidFill>
              </a:rPr>
              <a:t>DomainAdversarial</a:t>
            </a:r>
            <a:r>
              <a:rPr lang="en-US" altLang="zh-TW" sz="1050" dirty="0">
                <a:solidFill>
                  <a:schemeClr val="tx1">
                    <a:lumMod val="50000"/>
                    <a:lumOff val="50000"/>
                  </a:schemeClr>
                </a:solidFill>
              </a:rPr>
              <a:t> Training of Neural Networks,” Journal of Machine Learning Research, vol. 17, pp. 591–5935, 2016.</a:t>
            </a:r>
          </a:p>
          <a:p>
            <a:r>
              <a:rPr lang="en-US" altLang="zh-TW" sz="1050" dirty="0">
                <a:solidFill>
                  <a:schemeClr val="tx1">
                    <a:lumMod val="50000"/>
                    <a:lumOff val="50000"/>
                  </a:schemeClr>
                </a:solidFill>
              </a:rPr>
              <a:t>[10] K. </a:t>
            </a:r>
            <a:r>
              <a:rPr lang="en-US" altLang="zh-TW" sz="1050" dirty="0" err="1">
                <a:solidFill>
                  <a:schemeClr val="tx1">
                    <a:lumMod val="50000"/>
                    <a:lumOff val="50000"/>
                  </a:schemeClr>
                </a:solidFill>
              </a:rPr>
              <a:t>Bousmalis</a:t>
            </a:r>
            <a:r>
              <a:rPr lang="en-US" altLang="zh-TW" sz="1050" dirty="0">
                <a:solidFill>
                  <a:schemeClr val="tx1">
                    <a:lumMod val="50000"/>
                    <a:lumOff val="50000"/>
                  </a:schemeClr>
                </a:solidFill>
              </a:rPr>
              <a:t>, G. </a:t>
            </a:r>
            <a:r>
              <a:rPr lang="en-US" altLang="zh-TW" sz="1050" dirty="0" err="1">
                <a:solidFill>
                  <a:schemeClr val="tx1">
                    <a:lumMod val="50000"/>
                    <a:lumOff val="50000"/>
                  </a:schemeClr>
                </a:solidFill>
              </a:rPr>
              <a:t>Trigeorgis</a:t>
            </a:r>
            <a:r>
              <a:rPr lang="en-US" altLang="zh-TW" sz="1050" dirty="0">
                <a:solidFill>
                  <a:schemeClr val="tx1">
                    <a:lumMod val="50000"/>
                    <a:lumOff val="50000"/>
                  </a:schemeClr>
                </a:solidFill>
              </a:rPr>
              <a:t>, N. Silberman, D. Krishnan, and D. Erhan, “Domain Separation Networks,” in Advances in Neural Information Processing Systems, 2016, pp. 343–351.</a:t>
            </a:r>
          </a:p>
          <a:p>
            <a:r>
              <a:rPr lang="en-US" altLang="zh-TW" sz="1050" dirty="0">
                <a:solidFill>
                  <a:schemeClr val="tx1">
                    <a:lumMod val="50000"/>
                    <a:lumOff val="50000"/>
                  </a:schemeClr>
                </a:solidFill>
              </a:rPr>
              <a:t>[11] A. </a:t>
            </a:r>
            <a:r>
              <a:rPr lang="en-US" altLang="zh-TW" sz="1050" dirty="0" err="1">
                <a:solidFill>
                  <a:schemeClr val="tx1">
                    <a:lumMod val="50000"/>
                    <a:lumOff val="50000"/>
                  </a:schemeClr>
                </a:solidFill>
              </a:rPr>
              <a:t>Rozantsev</a:t>
            </a:r>
            <a:r>
              <a:rPr lang="en-US" altLang="zh-TW" sz="1050" dirty="0">
                <a:solidFill>
                  <a:schemeClr val="tx1">
                    <a:lumMod val="50000"/>
                    <a:lumOff val="50000"/>
                  </a:schemeClr>
                </a:solidFill>
              </a:rPr>
              <a:t>, M. Salzmann, and P. </a:t>
            </a:r>
            <a:r>
              <a:rPr lang="en-US" altLang="zh-TW" sz="1050" dirty="0" err="1">
                <a:solidFill>
                  <a:schemeClr val="tx1">
                    <a:lumMod val="50000"/>
                    <a:lumOff val="50000"/>
                  </a:schemeClr>
                </a:solidFill>
              </a:rPr>
              <a:t>Fua</a:t>
            </a:r>
            <a:r>
              <a:rPr lang="en-US" altLang="zh-TW" sz="1050" dirty="0">
                <a:solidFill>
                  <a:schemeClr val="tx1">
                    <a:lumMod val="50000"/>
                    <a:lumOff val="50000"/>
                  </a:schemeClr>
                </a:solidFill>
              </a:rPr>
              <a:t>, “Beyond Sharing Weights for Deep Domain Adaptation,” IEEE Transactions on Pattern Analysis and Machine Intelligence, 2018.</a:t>
            </a:r>
          </a:p>
          <a:p>
            <a:r>
              <a:rPr lang="en-US" altLang="zh-TW" sz="1050" dirty="0">
                <a:solidFill>
                  <a:schemeClr val="tx1">
                    <a:lumMod val="50000"/>
                    <a:lumOff val="50000"/>
                  </a:schemeClr>
                </a:solidFill>
              </a:rPr>
              <a:t>[23] E. Tzeng, J. Hoffman,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and T. Darrell, “Adversarial Discriminative Domain Adaptation,” in Conference on Computer Vision and Pattern Recognition, 2017, pp. 7167– 7176.</a:t>
            </a:r>
          </a:p>
          <a:p>
            <a:r>
              <a:rPr lang="en-US" altLang="zh-TW" sz="1050" dirty="0">
                <a:solidFill>
                  <a:schemeClr val="tx1">
                    <a:lumMod val="50000"/>
                    <a:lumOff val="50000"/>
                  </a:schemeClr>
                </a:solidFill>
              </a:rPr>
              <a:t>[24] O. </a:t>
            </a:r>
            <a:r>
              <a:rPr lang="en-US" altLang="zh-TW" sz="1050" dirty="0" err="1">
                <a:solidFill>
                  <a:schemeClr val="tx1">
                    <a:lumMod val="50000"/>
                    <a:lumOff val="50000"/>
                  </a:schemeClr>
                </a:solidFill>
              </a:rPr>
              <a:t>Sener</a:t>
            </a:r>
            <a:r>
              <a:rPr lang="en-US" altLang="zh-TW" sz="1050" dirty="0">
                <a:solidFill>
                  <a:schemeClr val="tx1">
                    <a:lumMod val="50000"/>
                    <a:lumOff val="50000"/>
                  </a:schemeClr>
                </a:solidFill>
              </a:rPr>
              <a:t>, H. O. Song, A. Saxena, and S. Savarese, “Learning Transferrable Representations for Unsupervised Domain Adaptation,” in Advances in Neural Information Processing Systems, 2016, pp. 2110–2118.</a:t>
            </a:r>
          </a:p>
          <a:p>
            <a:r>
              <a:rPr lang="en-US" altLang="zh-TW" sz="1050" dirty="0">
                <a:solidFill>
                  <a:schemeClr val="tx1">
                    <a:lumMod val="50000"/>
                    <a:lumOff val="50000"/>
                  </a:schemeClr>
                </a:solidFill>
              </a:rPr>
              <a:t>[25] K. Saito, Y. </a:t>
            </a:r>
            <a:r>
              <a:rPr lang="en-US" altLang="zh-TW" sz="1050" dirty="0" err="1">
                <a:solidFill>
                  <a:schemeClr val="tx1">
                    <a:lumMod val="50000"/>
                    <a:lumOff val="50000"/>
                  </a:schemeClr>
                </a:solidFill>
              </a:rPr>
              <a:t>Ushiku</a:t>
            </a:r>
            <a:r>
              <a:rPr lang="en-US" altLang="zh-TW" sz="1050" dirty="0">
                <a:solidFill>
                  <a:schemeClr val="tx1">
                    <a:lumMod val="50000"/>
                    <a:lumOff val="50000"/>
                  </a:schemeClr>
                </a:solidFill>
              </a:rPr>
              <a:t>, and T. Harada, “Asymmetric </a:t>
            </a:r>
            <a:r>
              <a:rPr lang="en-US" altLang="zh-TW" sz="1050" dirty="0" err="1">
                <a:solidFill>
                  <a:schemeClr val="tx1">
                    <a:lumMod val="50000"/>
                    <a:lumOff val="50000"/>
                  </a:schemeClr>
                </a:solidFill>
              </a:rPr>
              <a:t>TriTraining</a:t>
            </a:r>
            <a:r>
              <a:rPr lang="en-US" altLang="zh-TW" sz="1050" dirty="0">
                <a:solidFill>
                  <a:schemeClr val="tx1">
                    <a:lumMod val="50000"/>
                    <a:lumOff val="50000"/>
                  </a:schemeClr>
                </a:solidFill>
              </a:rPr>
              <a:t> for Unsupervised Domain Adaptation,” in International Conference on Machine Learning, 2017.</a:t>
            </a:r>
          </a:p>
        </p:txBody>
      </p:sp>
    </p:spTree>
    <p:extLst>
      <p:ext uri="{BB962C8B-B14F-4D97-AF65-F5344CB8AC3E}">
        <p14:creationId xmlns:p14="http://schemas.microsoft.com/office/powerpoint/2010/main" val="2496139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t>Introduction</a:t>
            </a:r>
          </a:p>
          <a:p>
            <a:pPr>
              <a:buFont typeface="Wingdings" panose="05000000000000000000" pitchFamily="2" charset="2"/>
              <a:buChar char="l"/>
            </a:pPr>
            <a:r>
              <a:rPr lang="en-US" altLang="zh-TW" dirty="0"/>
              <a:t>Methodology</a:t>
            </a:r>
          </a:p>
          <a:p>
            <a:pPr>
              <a:buFont typeface="Wingdings" panose="05000000000000000000" pitchFamily="2" charset="2"/>
              <a:buChar char="l"/>
            </a:pPr>
            <a:r>
              <a:rPr lang="en-US" altLang="zh-TW" dirty="0"/>
              <a:t>Experiments</a:t>
            </a:r>
          </a:p>
          <a:p>
            <a:pPr>
              <a:buFont typeface="Wingdings" panose="05000000000000000000" pitchFamily="2" charset="2"/>
              <a:buChar char="l"/>
            </a:pPr>
            <a:r>
              <a:rPr lang="en-US" altLang="zh-TW" dirty="0"/>
              <a:t>Conclusion</a:t>
            </a:r>
          </a:p>
          <a:p>
            <a:pPr>
              <a:buFont typeface="Wingdings" panose="05000000000000000000" pitchFamily="2" charset="2"/>
              <a:buChar char="l"/>
            </a:pPr>
            <a:r>
              <a:rPr lang="en-US" altLang="zh-TW" dirty="0"/>
              <a:t>Progress Report</a:t>
            </a:r>
          </a:p>
        </p:txBody>
      </p:sp>
      <p:sp>
        <p:nvSpPr>
          <p:cNvPr id="4" name="投影片編號版面配置區 3">
            <a:extLst>
              <a:ext uri="{FF2B5EF4-FFF2-40B4-BE49-F238E27FC236}">
                <a16:creationId xmlns:a16="http://schemas.microsoft.com/office/drawing/2014/main" id="{CFD21B7C-9217-45EC-A5E4-022D116D7596}"/>
              </a:ext>
            </a:extLst>
          </p:cNvPr>
          <p:cNvSpPr>
            <a:spLocks noGrp="1"/>
          </p:cNvSpPr>
          <p:nvPr>
            <p:ph type="sldNum" sz="quarter" idx="12"/>
          </p:nvPr>
        </p:nvSpPr>
        <p:spPr/>
        <p:txBody>
          <a:bodyPr/>
          <a:lstStyle/>
          <a:p>
            <a:fld id="{207B366D-033A-40E0-B546-4D1068A8F74A}" type="slidenum">
              <a:rPr lang="zh-TW" altLang="en-US" smtClean="0"/>
              <a:t>2</a:t>
            </a:fld>
            <a:endParaRPr lang="zh-TW" altLang="en-US"/>
          </a:p>
        </p:txBody>
      </p:sp>
    </p:spTree>
    <p:extLst>
      <p:ext uri="{BB962C8B-B14F-4D97-AF65-F5344CB8AC3E}">
        <p14:creationId xmlns:p14="http://schemas.microsoft.com/office/powerpoint/2010/main" val="1491810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6235338" cy="4023360"/>
          </a:xfrm>
        </p:spPr>
        <p:txBody>
          <a:bodyPr>
            <a:normAutofit/>
          </a:bodyPr>
          <a:lstStyle/>
          <a:p>
            <a:pPr>
              <a:buFont typeface="Wingdings" panose="05000000000000000000" pitchFamily="2" charset="2"/>
              <a:buChar char="l"/>
            </a:pPr>
            <a:r>
              <a:rPr lang="en-US" altLang="zh-TW" b="1" dirty="0"/>
              <a:t>SVHN</a:t>
            </a:r>
            <a:r>
              <a:rPr lang="zh-TW" altLang="en-US" b="1" dirty="0"/>
              <a:t> </a:t>
            </a:r>
            <a:r>
              <a:rPr lang="en-US" altLang="zh-TW" b="1" dirty="0"/>
              <a:t>to MNIST: Unsupervised Adaptation</a:t>
            </a:r>
          </a:p>
          <a:p>
            <a:pPr lvl="1">
              <a:buFont typeface="Wingdings" panose="05000000000000000000" pitchFamily="2" charset="2"/>
              <a:buChar char="l"/>
            </a:pPr>
            <a:r>
              <a:rPr lang="en-US" altLang="zh-TW" dirty="0"/>
              <a:t>We provide the transformation ranks for each feature-extracting layer of the LENET architecture before and after complexity reduction.</a:t>
            </a:r>
          </a:p>
          <a:p>
            <a:pPr lvl="1">
              <a:buFont typeface="Wingdings" panose="05000000000000000000" pitchFamily="2" charset="2"/>
              <a:buChar char="l"/>
            </a:pPr>
            <a:endParaRPr lang="en-US" altLang="zh-TW" b="1" dirty="0"/>
          </a:p>
          <a:p>
            <a:pPr lvl="1">
              <a:buFont typeface="Wingdings" panose="05000000000000000000" pitchFamily="2" charset="2"/>
              <a:buChar char="l"/>
            </a:pPr>
            <a:r>
              <a:rPr lang="en-US" altLang="zh-TW" dirty="0"/>
              <a:t>This suggests a need to strongly adapt the parameters of the first layer to the new domain, whereas those of the other layers can remain more strongly related to the source stream.</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We further modified our method to replace our domain discrepancy loss with that of either [14] or [21] .</a:t>
            </a: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20</a:t>
            </a:fld>
            <a:endParaRPr lang="zh-TW" altLang="en-US"/>
          </a:p>
        </p:txBody>
      </p:sp>
      <p:pic>
        <p:nvPicPr>
          <p:cNvPr id="6" name="圖片 5">
            <a:extLst>
              <a:ext uri="{FF2B5EF4-FFF2-40B4-BE49-F238E27FC236}">
                <a16:creationId xmlns:a16="http://schemas.microsoft.com/office/drawing/2014/main" id="{53A96642-B7FA-4806-8572-0686CB999CC4}"/>
              </a:ext>
            </a:extLst>
          </p:cNvPr>
          <p:cNvPicPr>
            <a:picLocks noChangeAspect="1"/>
          </p:cNvPicPr>
          <p:nvPr/>
        </p:nvPicPr>
        <p:blipFill>
          <a:blip r:embed="rId2"/>
          <a:stretch>
            <a:fillRect/>
          </a:stretch>
        </p:blipFill>
        <p:spPr>
          <a:xfrm>
            <a:off x="7861255" y="1845734"/>
            <a:ext cx="3233466" cy="2555767"/>
          </a:xfrm>
          <a:prstGeom prst="rect">
            <a:avLst/>
          </a:prstGeom>
        </p:spPr>
      </p:pic>
      <p:pic>
        <p:nvPicPr>
          <p:cNvPr id="8" name="圖片 7">
            <a:extLst>
              <a:ext uri="{FF2B5EF4-FFF2-40B4-BE49-F238E27FC236}">
                <a16:creationId xmlns:a16="http://schemas.microsoft.com/office/drawing/2014/main" id="{3C866F3F-BBA2-49BD-A004-B7E34368BCBD}"/>
              </a:ext>
            </a:extLst>
          </p:cNvPr>
          <p:cNvPicPr>
            <a:picLocks noChangeAspect="1"/>
          </p:cNvPicPr>
          <p:nvPr/>
        </p:nvPicPr>
        <p:blipFill>
          <a:blip r:embed="rId3"/>
          <a:stretch>
            <a:fillRect/>
          </a:stretch>
        </p:blipFill>
        <p:spPr>
          <a:xfrm>
            <a:off x="7621939" y="4509875"/>
            <a:ext cx="3712097" cy="1748108"/>
          </a:xfrm>
          <a:prstGeom prst="rect">
            <a:avLst/>
          </a:prstGeom>
        </p:spPr>
      </p:pic>
      <p:sp>
        <p:nvSpPr>
          <p:cNvPr id="11" name="文字方塊 10">
            <a:extLst>
              <a:ext uri="{FF2B5EF4-FFF2-40B4-BE49-F238E27FC236}">
                <a16:creationId xmlns:a16="http://schemas.microsoft.com/office/drawing/2014/main" id="{A6760874-A90A-427E-AA63-9A8525C7D68D}"/>
              </a:ext>
            </a:extLst>
          </p:cNvPr>
          <p:cNvSpPr txBox="1"/>
          <p:nvPr/>
        </p:nvSpPr>
        <p:spPr>
          <a:xfrm>
            <a:off x="1332411" y="5495109"/>
            <a:ext cx="5913120" cy="830997"/>
          </a:xfrm>
          <a:prstGeom prst="rect">
            <a:avLst/>
          </a:prstGeom>
          <a:noFill/>
        </p:spPr>
        <p:txBody>
          <a:bodyPr wrap="square" rtlCol="0">
            <a:spAutoFit/>
          </a:bodyPr>
          <a:lstStyle/>
          <a:p>
            <a:r>
              <a:rPr lang="en-US" altLang="zh-TW" sz="1200" dirty="0">
                <a:solidFill>
                  <a:schemeClr val="tx1">
                    <a:lumMod val="50000"/>
                    <a:lumOff val="50000"/>
                  </a:schemeClr>
                </a:solidFill>
              </a:rPr>
              <a:t>[14] M. Long, Z. Cao, J. Wang, and M. I. Jordan, “Domain Adaptation with Randomized Multilinear Adversarial Networks,” </a:t>
            </a:r>
            <a:r>
              <a:rPr lang="en-US" altLang="zh-TW" sz="1200" dirty="0" err="1">
                <a:solidFill>
                  <a:schemeClr val="tx1">
                    <a:lumMod val="50000"/>
                    <a:lumOff val="50000"/>
                  </a:schemeClr>
                </a:solidFill>
              </a:rPr>
              <a:t>arXiv</a:t>
            </a:r>
            <a:r>
              <a:rPr lang="en-US" altLang="zh-TW" sz="1200" dirty="0">
                <a:solidFill>
                  <a:schemeClr val="tx1">
                    <a:lumMod val="50000"/>
                    <a:lumOff val="50000"/>
                  </a:schemeClr>
                </a:solidFill>
              </a:rPr>
              <a:t> Preprint, vol. abs/1705.10667, 2017.</a:t>
            </a:r>
          </a:p>
          <a:p>
            <a:r>
              <a:rPr lang="en-US" altLang="zh-TW" sz="1200" dirty="0">
                <a:solidFill>
                  <a:schemeClr val="tx1">
                    <a:lumMod val="50000"/>
                    <a:lumOff val="50000"/>
                  </a:schemeClr>
                </a:solidFill>
              </a:rPr>
              <a:t>[21] P. </a:t>
            </a:r>
            <a:r>
              <a:rPr lang="en-US" altLang="zh-TW" sz="1200" dirty="0" err="1">
                <a:solidFill>
                  <a:schemeClr val="tx1">
                    <a:lumMod val="50000"/>
                    <a:lumOff val="50000"/>
                  </a:schemeClr>
                </a:solidFill>
              </a:rPr>
              <a:t>Hausser</a:t>
            </a:r>
            <a:r>
              <a:rPr lang="en-US" altLang="zh-TW" sz="1200" dirty="0">
                <a:solidFill>
                  <a:schemeClr val="tx1">
                    <a:lumMod val="50000"/>
                    <a:lumOff val="50000"/>
                  </a:schemeClr>
                </a:solidFill>
              </a:rPr>
              <a:t>, T. </a:t>
            </a:r>
            <a:r>
              <a:rPr lang="en-US" altLang="zh-TW" sz="1200" dirty="0" err="1">
                <a:solidFill>
                  <a:schemeClr val="tx1">
                    <a:lumMod val="50000"/>
                    <a:lumOff val="50000"/>
                  </a:schemeClr>
                </a:solidFill>
              </a:rPr>
              <a:t>Frerix</a:t>
            </a:r>
            <a:r>
              <a:rPr lang="en-US" altLang="zh-TW" sz="1200" dirty="0">
                <a:solidFill>
                  <a:schemeClr val="tx1">
                    <a:lumMod val="50000"/>
                    <a:lumOff val="50000"/>
                  </a:schemeClr>
                </a:solidFill>
              </a:rPr>
              <a:t>, A. </a:t>
            </a:r>
            <a:r>
              <a:rPr lang="en-US" altLang="zh-TW" sz="1200" dirty="0" err="1">
                <a:solidFill>
                  <a:schemeClr val="tx1">
                    <a:lumMod val="50000"/>
                    <a:lumOff val="50000"/>
                  </a:schemeClr>
                </a:solidFill>
              </a:rPr>
              <a:t>Mordvintsev</a:t>
            </a:r>
            <a:r>
              <a:rPr lang="en-US" altLang="zh-TW" sz="1200" dirty="0">
                <a:solidFill>
                  <a:schemeClr val="tx1">
                    <a:lumMod val="50000"/>
                    <a:lumOff val="50000"/>
                  </a:schemeClr>
                </a:solidFill>
              </a:rPr>
              <a:t>, and D. </a:t>
            </a:r>
            <a:r>
              <a:rPr lang="en-US" altLang="zh-TW" sz="1200" dirty="0" err="1">
                <a:solidFill>
                  <a:schemeClr val="tx1">
                    <a:lumMod val="50000"/>
                    <a:lumOff val="50000"/>
                  </a:schemeClr>
                </a:solidFill>
              </a:rPr>
              <a:t>Cremers</a:t>
            </a:r>
            <a:r>
              <a:rPr lang="en-US" altLang="zh-TW" sz="1200" dirty="0">
                <a:solidFill>
                  <a:schemeClr val="tx1">
                    <a:lumMod val="50000"/>
                    <a:lumOff val="50000"/>
                  </a:schemeClr>
                </a:solidFill>
              </a:rPr>
              <a:t>, “As- ¨ sociative Domain Adaptation,” in International Conference on Computer Vision, 2017, pp. 2784–2792.</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354528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Drone Detection: Supervised Adaptation</a:t>
            </a:r>
          </a:p>
          <a:p>
            <a:pPr lvl="1">
              <a:buFont typeface="Wingdings" panose="05000000000000000000" pitchFamily="2" charset="2"/>
              <a:buChar char="l"/>
            </a:pPr>
            <a:r>
              <a:rPr lang="en-US" altLang="zh-TW" dirty="0"/>
              <a:t>We evaluate our approach on the UAV-200 dataset.</a:t>
            </a:r>
          </a:p>
          <a:p>
            <a:pPr lvl="2">
              <a:buFont typeface="Wingdings" panose="05000000000000000000" pitchFamily="2" charset="2"/>
              <a:buChar char="l"/>
            </a:pPr>
            <a:r>
              <a:rPr lang="en-US" altLang="zh-TW" dirty="0"/>
              <a:t>Training: </a:t>
            </a:r>
          </a:p>
          <a:p>
            <a:pPr lvl="3">
              <a:buFont typeface="Wingdings" panose="05000000000000000000" pitchFamily="2" charset="2"/>
              <a:buChar char="l"/>
            </a:pPr>
            <a:r>
              <a:rPr lang="en-US" altLang="zh-TW" dirty="0"/>
              <a:t>Real image (labeled): 200  -&gt;  target domain image</a:t>
            </a:r>
          </a:p>
          <a:p>
            <a:pPr lvl="3">
              <a:buFont typeface="Wingdings" panose="05000000000000000000" pitchFamily="2" charset="2"/>
              <a:buChar char="l"/>
            </a:pPr>
            <a:r>
              <a:rPr lang="en-US" altLang="zh-TW" dirty="0"/>
              <a:t>Synthetic image: 33k  -&gt;  positive samples in training</a:t>
            </a:r>
          </a:p>
          <a:p>
            <a:pPr lvl="3">
              <a:buFont typeface="Wingdings" panose="05000000000000000000" pitchFamily="2" charset="2"/>
              <a:buChar char="l"/>
            </a:pPr>
            <a:r>
              <a:rPr lang="en-US" altLang="zh-TW" dirty="0"/>
              <a:t>Real image without UAV: 190k  -&gt;  negative samples in training</a:t>
            </a:r>
          </a:p>
          <a:p>
            <a:pPr lvl="2">
              <a:buFont typeface="Wingdings" panose="05000000000000000000" pitchFamily="2" charset="2"/>
              <a:buChar char="l"/>
            </a:pPr>
            <a:r>
              <a:rPr lang="en-US" altLang="zh-TW" dirty="0"/>
              <a:t>Testing:</a:t>
            </a:r>
          </a:p>
          <a:p>
            <a:pPr lvl="3">
              <a:buFont typeface="Wingdings" panose="05000000000000000000" pitchFamily="2" charset="2"/>
              <a:buChar char="l"/>
            </a:pPr>
            <a:r>
              <a:rPr lang="en-US" altLang="zh-TW" dirty="0"/>
              <a:t>Real positive UAV image: 3k</a:t>
            </a:r>
          </a:p>
          <a:p>
            <a:pPr lvl="3">
              <a:buFont typeface="Wingdings" panose="05000000000000000000" pitchFamily="2" charset="2"/>
              <a:buChar char="l"/>
            </a:pPr>
            <a:r>
              <a:rPr lang="en-US" altLang="zh-TW" dirty="0"/>
              <a:t>Real negative UAV image: 135k</a:t>
            </a:r>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21</a:t>
            </a:fld>
            <a:endParaRPr lang="zh-TW" altLang="en-US"/>
          </a:p>
        </p:txBody>
      </p:sp>
      <p:pic>
        <p:nvPicPr>
          <p:cNvPr id="6" name="圖片 5">
            <a:extLst>
              <a:ext uri="{FF2B5EF4-FFF2-40B4-BE49-F238E27FC236}">
                <a16:creationId xmlns:a16="http://schemas.microsoft.com/office/drawing/2014/main" id="{A0484BA2-ECB5-4BBA-90E8-A5D4D3BC798E}"/>
              </a:ext>
            </a:extLst>
          </p:cNvPr>
          <p:cNvPicPr>
            <a:picLocks noChangeAspect="1"/>
          </p:cNvPicPr>
          <p:nvPr/>
        </p:nvPicPr>
        <p:blipFill>
          <a:blip r:embed="rId2"/>
          <a:stretch>
            <a:fillRect/>
          </a:stretch>
        </p:blipFill>
        <p:spPr>
          <a:xfrm>
            <a:off x="1619776" y="4383374"/>
            <a:ext cx="5126258" cy="1916227"/>
          </a:xfrm>
          <a:prstGeom prst="rect">
            <a:avLst/>
          </a:prstGeom>
        </p:spPr>
      </p:pic>
      <p:pic>
        <p:nvPicPr>
          <p:cNvPr id="8" name="圖片 7">
            <a:extLst>
              <a:ext uri="{FF2B5EF4-FFF2-40B4-BE49-F238E27FC236}">
                <a16:creationId xmlns:a16="http://schemas.microsoft.com/office/drawing/2014/main" id="{BB0856E1-5CC7-4BFD-AE8A-EC116809CFDE}"/>
              </a:ext>
            </a:extLst>
          </p:cNvPr>
          <p:cNvPicPr>
            <a:picLocks noChangeAspect="1"/>
          </p:cNvPicPr>
          <p:nvPr/>
        </p:nvPicPr>
        <p:blipFill>
          <a:blip r:embed="rId3"/>
          <a:stretch>
            <a:fillRect/>
          </a:stretch>
        </p:blipFill>
        <p:spPr>
          <a:xfrm>
            <a:off x="6924902" y="2180378"/>
            <a:ext cx="4753274" cy="3354071"/>
          </a:xfrm>
          <a:prstGeom prst="rect">
            <a:avLst/>
          </a:prstGeom>
        </p:spPr>
      </p:pic>
      <p:sp>
        <p:nvSpPr>
          <p:cNvPr id="9" name="文字方塊 8">
            <a:extLst>
              <a:ext uri="{FF2B5EF4-FFF2-40B4-BE49-F238E27FC236}">
                <a16:creationId xmlns:a16="http://schemas.microsoft.com/office/drawing/2014/main" id="{F71F1F35-85E1-4E9C-A0E4-E8A17800E756}"/>
              </a:ext>
            </a:extLst>
          </p:cNvPr>
          <p:cNvSpPr txBox="1"/>
          <p:nvPr/>
        </p:nvSpPr>
        <p:spPr>
          <a:xfrm>
            <a:off x="4354268" y="286603"/>
            <a:ext cx="7323908" cy="1061829"/>
          </a:xfrm>
          <a:prstGeom prst="rect">
            <a:avLst/>
          </a:prstGeom>
          <a:noFill/>
        </p:spPr>
        <p:txBody>
          <a:bodyPr wrap="square" rtlCol="0">
            <a:spAutoFit/>
          </a:bodyPr>
          <a:lstStyle/>
          <a:p>
            <a:r>
              <a:rPr lang="en-US" altLang="zh-TW" sz="1050" dirty="0">
                <a:solidFill>
                  <a:schemeClr val="tx1">
                    <a:lumMod val="50000"/>
                    <a:lumOff val="50000"/>
                  </a:schemeClr>
                </a:solidFill>
              </a:rPr>
              <a:t>[8]  Y. </a:t>
            </a:r>
            <a:r>
              <a:rPr lang="en-US" altLang="zh-TW" sz="1050" dirty="0" err="1">
                <a:solidFill>
                  <a:schemeClr val="tx1">
                    <a:lumMod val="50000"/>
                    <a:lumOff val="50000"/>
                  </a:schemeClr>
                </a:solidFill>
              </a:rPr>
              <a:t>Ganin</a:t>
            </a:r>
            <a:r>
              <a:rPr lang="en-US" altLang="zh-TW" sz="1050" dirty="0">
                <a:solidFill>
                  <a:schemeClr val="tx1">
                    <a:lumMod val="50000"/>
                    <a:lumOff val="50000"/>
                  </a:schemeClr>
                </a:solidFill>
              </a:rPr>
              <a:t>, E. </a:t>
            </a:r>
            <a:r>
              <a:rPr lang="en-US" altLang="zh-TW" sz="1050" dirty="0" err="1">
                <a:solidFill>
                  <a:schemeClr val="tx1">
                    <a:lumMod val="50000"/>
                    <a:lumOff val="50000"/>
                  </a:schemeClr>
                </a:solidFill>
              </a:rPr>
              <a:t>Ustinova</a:t>
            </a:r>
            <a:r>
              <a:rPr lang="en-US" altLang="zh-TW" sz="1050" dirty="0">
                <a:solidFill>
                  <a:schemeClr val="tx1">
                    <a:lumMod val="50000"/>
                    <a:lumOff val="50000"/>
                  </a:schemeClr>
                </a:solidFill>
              </a:rPr>
              <a:t>, H. </a:t>
            </a:r>
            <a:r>
              <a:rPr lang="en-US" altLang="zh-TW" sz="1050" dirty="0" err="1">
                <a:solidFill>
                  <a:schemeClr val="tx1">
                    <a:lumMod val="50000"/>
                    <a:lumOff val="50000"/>
                  </a:schemeClr>
                </a:solidFill>
              </a:rPr>
              <a:t>Ajakan</a:t>
            </a:r>
            <a:r>
              <a:rPr lang="en-US" altLang="zh-TW" sz="1050" dirty="0">
                <a:solidFill>
                  <a:schemeClr val="tx1">
                    <a:lumMod val="50000"/>
                    <a:lumOff val="50000"/>
                  </a:schemeClr>
                </a:solidFill>
              </a:rPr>
              <a:t>, P. Germain, H. Larochelle, F. Laviolette, M. Marchand, and V. S. </a:t>
            </a:r>
            <a:r>
              <a:rPr lang="en-US" altLang="zh-TW" sz="1050" dirty="0" err="1">
                <a:solidFill>
                  <a:schemeClr val="tx1">
                    <a:lumMod val="50000"/>
                    <a:lumOff val="50000"/>
                  </a:schemeClr>
                </a:solidFill>
              </a:rPr>
              <a:t>Lempitsky</a:t>
            </a:r>
            <a:r>
              <a:rPr lang="en-US" altLang="zh-TW" sz="1050" dirty="0">
                <a:solidFill>
                  <a:schemeClr val="tx1">
                    <a:lumMod val="50000"/>
                    <a:lumOff val="50000"/>
                  </a:schemeClr>
                </a:solidFill>
              </a:rPr>
              <a:t>, “</a:t>
            </a:r>
            <a:r>
              <a:rPr lang="en-US" altLang="zh-TW" sz="1050" dirty="0" err="1">
                <a:solidFill>
                  <a:schemeClr val="tx1">
                    <a:lumMod val="50000"/>
                    <a:lumOff val="50000"/>
                  </a:schemeClr>
                </a:solidFill>
              </a:rPr>
              <a:t>DomainAdversarial</a:t>
            </a:r>
            <a:r>
              <a:rPr lang="en-US" altLang="zh-TW" sz="1050" dirty="0">
                <a:solidFill>
                  <a:schemeClr val="tx1">
                    <a:lumMod val="50000"/>
                    <a:lumOff val="50000"/>
                  </a:schemeClr>
                </a:solidFill>
              </a:rPr>
              <a:t> Training of Neural Networks,” Journal of Machine Learning Research, vol. 17, pp. 591–5935, 2016.</a:t>
            </a:r>
          </a:p>
          <a:p>
            <a:r>
              <a:rPr lang="en-US" altLang="zh-TW" sz="1050" dirty="0">
                <a:solidFill>
                  <a:schemeClr val="tx1">
                    <a:lumMod val="50000"/>
                    <a:lumOff val="50000"/>
                  </a:schemeClr>
                </a:solidFill>
              </a:rPr>
              <a:t>[11] A. </a:t>
            </a:r>
            <a:r>
              <a:rPr lang="en-US" altLang="zh-TW" sz="1050" dirty="0" err="1">
                <a:solidFill>
                  <a:schemeClr val="tx1">
                    <a:lumMod val="50000"/>
                    <a:lumOff val="50000"/>
                  </a:schemeClr>
                </a:solidFill>
              </a:rPr>
              <a:t>Rozantsev</a:t>
            </a:r>
            <a:r>
              <a:rPr lang="en-US" altLang="zh-TW" sz="1050" dirty="0">
                <a:solidFill>
                  <a:schemeClr val="tx1">
                    <a:lumMod val="50000"/>
                    <a:lumOff val="50000"/>
                  </a:schemeClr>
                </a:solidFill>
              </a:rPr>
              <a:t>, M. Salzmann, and P. </a:t>
            </a:r>
            <a:r>
              <a:rPr lang="en-US" altLang="zh-TW" sz="1050" dirty="0" err="1">
                <a:solidFill>
                  <a:schemeClr val="tx1">
                    <a:lumMod val="50000"/>
                    <a:lumOff val="50000"/>
                  </a:schemeClr>
                </a:solidFill>
              </a:rPr>
              <a:t>Fua</a:t>
            </a:r>
            <a:r>
              <a:rPr lang="en-US" altLang="zh-TW" sz="1050" dirty="0">
                <a:solidFill>
                  <a:schemeClr val="tx1">
                    <a:lumMod val="50000"/>
                    <a:lumOff val="50000"/>
                  </a:schemeClr>
                </a:solidFill>
              </a:rPr>
              <a:t>, “Beyond Sharing Weights for Deep Domain Adaptation,” IEEE Transactions on Pattern Analysis and Machine Intelligence, 2018.</a:t>
            </a:r>
          </a:p>
          <a:p>
            <a:r>
              <a:rPr lang="en-US" altLang="zh-TW" sz="1050" dirty="0">
                <a:solidFill>
                  <a:schemeClr val="tx1">
                    <a:lumMod val="50000"/>
                    <a:lumOff val="50000"/>
                  </a:schemeClr>
                </a:solidFill>
              </a:rPr>
              <a:t>[23] E. Tzeng, J. Hoffman,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and T. Darrell, “Adversarial Discriminative Domain Adaptation,” in Conference on Computer Vision and Pattern Recognition, 2017, pp. 7167– 7176.</a:t>
            </a:r>
            <a:endParaRPr lang="zh-TW" altLang="en-US" sz="1050" dirty="0">
              <a:solidFill>
                <a:schemeClr val="tx1">
                  <a:lumMod val="50000"/>
                  <a:lumOff val="50000"/>
                </a:schemeClr>
              </a:solidFill>
            </a:endParaRPr>
          </a:p>
        </p:txBody>
      </p:sp>
    </p:spTree>
    <p:extLst>
      <p:ext uri="{BB962C8B-B14F-4D97-AF65-F5344CB8AC3E}">
        <p14:creationId xmlns:p14="http://schemas.microsoft.com/office/powerpoint/2010/main" val="4738102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Adaptation with Very Deep Network</a:t>
            </a:r>
          </a:p>
          <a:p>
            <a:pPr lvl="1">
              <a:buFont typeface="Wingdings" panose="05000000000000000000" pitchFamily="2" charset="2"/>
              <a:buChar char="l"/>
            </a:pPr>
            <a:r>
              <a:rPr lang="en-US" altLang="zh-TW" dirty="0"/>
              <a:t>To demonstrate that our method can work with very deep architectures, we apply it to the RESNET-50 [13] model and analyze its performance on the Office benchmark [33] for unsupervised domain adaptation.</a:t>
            </a:r>
          </a:p>
          <a:p>
            <a:pPr>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22</a:t>
            </a:fld>
            <a:endParaRPr lang="zh-TW" altLang="en-US"/>
          </a:p>
        </p:txBody>
      </p:sp>
      <p:pic>
        <p:nvPicPr>
          <p:cNvPr id="6" name="圖片 5">
            <a:extLst>
              <a:ext uri="{FF2B5EF4-FFF2-40B4-BE49-F238E27FC236}">
                <a16:creationId xmlns:a16="http://schemas.microsoft.com/office/drawing/2014/main" id="{9A30650A-A0EA-4C0B-9383-9C0334C96B30}"/>
              </a:ext>
            </a:extLst>
          </p:cNvPr>
          <p:cNvPicPr>
            <a:picLocks noChangeAspect="1"/>
          </p:cNvPicPr>
          <p:nvPr/>
        </p:nvPicPr>
        <p:blipFill>
          <a:blip r:embed="rId2"/>
          <a:stretch>
            <a:fillRect/>
          </a:stretch>
        </p:blipFill>
        <p:spPr>
          <a:xfrm>
            <a:off x="4224541" y="3234385"/>
            <a:ext cx="3742917" cy="2634709"/>
          </a:xfrm>
          <a:prstGeom prst="rect">
            <a:avLst/>
          </a:prstGeom>
        </p:spPr>
      </p:pic>
      <p:sp>
        <p:nvSpPr>
          <p:cNvPr id="7" name="文字方塊 6">
            <a:extLst>
              <a:ext uri="{FF2B5EF4-FFF2-40B4-BE49-F238E27FC236}">
                <a16:creationId xmlns:a16="http://schemas.microsoft.com/office/drawing/2014/main" id="{69078340-E05C-40F1-A4D5-2B627E556D70}"/>
              </a:ext>
            </a:extLst>
          </p:cNvPr>
          <p:cNvSpPr txBox="1"/>
          <p:nvPr/>
        </p:nvSpPr>
        <p:spPr>
          <a:xfrm>
            <a:off x="1097279" y="6025940"/>
            <a:ext cx="10624457" cy="276999"/>
          </a:xfrm>
          <a:prstGeom prst="rect">
            <a:avLst/>
          </a:prstGeom>
          <a:noFill/>
        </p:spPr>
        <p:txBody>
          <a:bodyPr wrap="square" rtlCol="0">
            <a:spAutoFit/>
          </a:bodyPr>
          <a:lstStyle/>
          <a:p>
            <a:r>
              <a:rPr lang="en-US" altLang="zh-TW" sz="1200" dirty="0">
                <a:solidFill>
                  <a:schemeClr val="tx1">
                    <a:lumMod val="50000"/>
                    <a:lumOff val="50000"/>
                  </a:schemeClr>
                </a:solidFill>
              </a:rPr>
              <a:t>[33] K. </a:t>
            </a:r>
            <a:r>
              <a:rPr lang="en-US" altLang="zh-TW" sz="1200" dirty="0" err="1">
                <a:solidFill>
                  <a:schemeClr val="tx1">
                    <a:lumMod val="50000"/>
                    <a:lumOff val="50000"/>
                  </a:schemeClr>
                </a:solidFill>
              </a:rPr>
              <a:t>Saenko</a:t>
            </a:r>
            <a:r>
              <a:rPr lang="en-US" altLang="zh-TW" sz="1200" dirty="0">
                <a:solidFill>
                  <a:schemeClr val="tx1">
                    <a:lumMod val="50000"/>
                    <a:lumOff val="50000"/>
                  </a:schemeClr>
                </a:solidFill>
              </a:rPr>
              <a:t>, B. </a:t>
            </a:r>
            <a:r>
              <a:rPr lang="en-US" altLang="zh-TW" sz="1200" dirty="0" err="1">
                <a:solidFill>
                  <a:schemeClr val="tx1">
                    <a:lumMod val="50000"/>
                    <a:lumOff val="50000"/>
                  </a:schemeClr>
                </a:solidFill>
              </a:rPr>
              <a:t>Kulis</a:t>
            </a:r>
            <a:r>
              <a:rPr lang="en-US" altLang="zh-TW" sz="1200" dirty="0">
                <a:solidFill>
                  <a:schemeClr val="tx1">
                    <a:lumMod val="50000"/>
                    <a:lumOff val="50000"/>
                  </a:schemeClr>
                </a:solidFill>
              </a:rPr>
              <a:t>, M. Fritz, and T. Darrell, “Adapting Visual Category Models to New Domains,” in European Conference on Computer Vision, 2010, pp. 213–226.</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1818812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115204" cy="4023360"/>
          </a:xfrm>
        </p:spPr>
        <p:txBody>
          <a:bodyPr>
            <a:normAutofit/>
          </a:bodyPr>
          <a:lstStyle/>
          <a:p>
            <a:pPr>
              <a:buFont typeface="Wingdings" panose="05000000000000000000" pitchFamily="2" charset="2"/>
              <a:buChar char="l"/>
            </a:pPr>
            <a:r>
              <a:rPr lang="en-US" altLang="zh-TW" b="1" dirty="0"/>
              <a:t>Adaptation with Very Deep Network</a:t>
            </a:r>
          </a:p>
          <a:p>
            <a:pPr lvl="1">
              <a:buFont typeface="Wingdings" panose="05000000000000000000" pitchFamily="2" charset="2"/>
              <a:buChar char="l"/>
            </a:pPr>
            <a:r>
              <a:rPr lang="en-US" altLang="zh-TW" dirty="0"/>
              <a:t>Since the RESNET is very deep, the method of [11] that needs to validate all shared/non-shared combinations of layers becomes impractical.</a:t>
            </a:r>
          </a:p>
          <a:p>
            <a:pPr lvl="1">
              <a:buFont typeface="Wingdings" panose="05000000000000000000" pitchFamily="2" charset="2"/>
              <a:buChar char="l"/>
            </a:pPr>
            <a:endParaRPr lang="en-US" altLang="zh-TW" b="1" dirty="0"/>
          </a:p>
          <a:p>
            <a:pPr lvl="1">
              <a:buFont typeface="Wingdings" panose="05000000000000000000" pitchFamily="2" charset="2"/>
              <a:buChar char="l"/>
            </a:pPr>
            <a:r>
              <a:rPr lang="en-US" altLang="zh-TW" dirty="0"/>
              <a:t>The method of [10] relies on a custom architecture, which requires increasing the number of parameters by at least a factor of 4 at training time, thus making it impossible to integrate with RESNET and train on a conventional GPU.</a:t>
            </a:r>
          </a:p>
          <a:p>
            <a:pPr lvl="1">
              <a:buFont typeface="Wingdings" panose="05000000000000000000" pitchFamily="2" charset="2"/>
              <a:buChar char="l"/>
            </a:pPr>
            <a:endParaRPr lang="en-US" altLang="zh-TW" b="1" dirty="0"/>
          </a:p>
          <a:p>
            <a:pPr lvl="1">
              <a:buFont typeface="Wingdings" panose="05000000000000000000" pitchFamily="2" charset="2"/>
              <a:buChar char="l"/>
            </a:pPr>
            <a:r>
              <a:rPr lang="en-US" altLang="zh-TW" dirty="0"/>
              <a:t>We were unable to make ADDA [23] converge in this case, presumably because when using the RESNET architecture, fine-tuning the target stream with only the domain confusion loss becomes too unconstrained.</a:t>
            </a: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23</a:t>
            </a:fld>
            <a:endParaRPr lang="zh-TW" altLang="en-US"/>
          </a:p>
        </p:txBody>
      </p:sp>
      <p:sp>
        <p:nvSpPr>
          <p:cNvPr id="7" name="文字方塊 6">
            <a:extLst>
              <a:ext uri="{FF2B5EF4-FFF2-40B4-BE49-F238E27FC236}">
                <a16:creationId xmlns:a16="http://schemas.microsoft.com/office/drawing/2014/main" id="{AD748768-56B8-491A-8A9C-CEF7A605DCDA}"/>
              </a:ext>
            </a:extLst>
          </p:cNvPr>
          <p:cNvSpPr txBox="1"/>
          <p:nvPr/>
        </p:nvSpPr>
        <p:spPr>
          <a:xfrm>
            <a:off x="4363260" y="286603"/>
            <a:ext cx="7323908" cy="1061829"/>
          </a:xfrm>
          <a:prstGeom prst="rect">
            <a:avLst/>
          </a:prstGeom>
          <a:noFill/>
        </p:spPr>
        <p:txBody>
          <a:bodyPr wrap="square" rtlCol="0">
            <a:spAutoFit/>
          </a:bodyPr>
          <a:lstStyle/>
          <a:p>
            <a:r>
              <a:rPr lang="en-US" altLang="zh-TW" sz="1050" dirty="0">
                <a:solidFill>
                  <a:schemeClr val="tx1">
                    <a:lumMod val="50000"/>
                    <a:lumOff val="50000"/>
                  </a:schemeClr>
                </a:solidFill>
              </a:rPr>
              <a:t>[10] K. </a:t>
            </a:r>
            <a:r>
              <a:rPr lang="en-US" altLang="zh-TW" sz="1050" dirty="0" err="1">
                <a:solidFill>
                  <a:schemeClr val="tx1">
                    <a:lumMod val="50000"/>
                    <a:lumOff val="50000"/>
                  </a:schemeClr>
                </a:solidFill>
              </a:rPr>
              <a:t>Bousmalis</a:t>
            </a:r>
            <a:r>
              <a:rPr lang="en-US" altLang="zh-TW" sz="1050" dirty="0">
                <a:solidFill>
                  <a:schemeClr val="tx1">
                    <a:lumMod val="50000"/>
                    <a:lumOff val="50000"/>
                  </a:schemeClr>
                </a:solidFill>
              </a:rPr>
              <a:t>, G. </a:t>
            </a:r>
            <a:r>
              <a:rPr lang="en-US" altLang="zh-TW" sz="1050" dirty="0" err="1">
                <a:solidFill>
                  <a:schemeClr val="tx1">
                    <a:lumMod val="50000"/>
                    <a:lumOff val="50000"/>
                  </a:schemeClr>
                </a:solidFill>
              </a:rPr>
              <a:t>Trigeorgis</a:t>
            </a:r>
            <a:r>
              <a:rPr lang="en-US" altLang="zh-TW" sz="1050" dirty="0">
                <a:solidFill>
                  <a:schemeClr val="tx1">
                    <a:lumMod val="50000"/>
                    <a:lumOff val="50000"/>
                  </a:schemeClr>
                </a:solidFill>
              </a:rPr>
              <a:t>, N. Silberman, D. Krishnan, and D. Erhan, “Domain Separation Networks,” in Advances in Neural Information Processing Systems, 2016, pp. 343–351.</a:t>
            </a:r>
          </a:p>
          <a:p>
            <a:r>
              <a:rPr lang="en-US" altLang="zh-TW" sz="1050" dirty="0">
                <a:solidFill>
                  <a:schemeClr val="tx1">
                    <a:lumMod val="50000"/>
                    <a:lumOff val="50000"/>
                  </a:schemeClr>
                </a:solidFill>
              </a:rPr>
              <a:t>[11] A. </a:t>
            </a:r>
            <a:r>
              <a:rPr lang="en-US" altLang="zh-TW" sz="1050" dirty="0" err="1">
                <a:solidFill>
                  <a:schemeClr val="tx1">
                    <a:lumMod val="50000"/>
                    <a:lumOff val="50000"/>
                  </a:schemeClr>
                </a:solidFill>
              </a:rPr>
              <a:t>Rozantsev</a:t>
            </a:r>
            <a:r>
              <a:rPr lang="en-US" altLang="zh-TW" sz="1050" dirty="0">
                <a:solidFill>
                  <a:schemeClr val="tx1">
                    <a:lumMod val="50000"/>
                    <a:lumOff val="50000"/>
                  </a:schemeClr>
                </a:solidFill>
              </a:rPr>
              <a:t>, M. Salzmann, and P. </a:t>
            </a:r>
            <a:r>
              <a:rPr lang="en-US" altLang="zh-TW" sz="1050" dirty="0" err="1">
                <a:solidFill>
                  <a:schemeClr val="tx1">
                    <a:lumMod val="50000"/>
                    <a:lumOff val="50000"/>
                  </a:schemeClr>
                </a:solidFill>
              </a:rPr>
              <a:t>Fua</a:t>
            </a:r>
            <a:r>
              <a:rPr lang="en-US" altLang="zh-TW" sz="1050" dirty="0">
                <a:solidFill>
                  <a:schemeClr val="tx1">
                    <a:lumMod val="50000"/>
                    <a:lumOff val="50000"/>
                  </a:schemeClr>
                </a:solidFill>
              </a:rPr>
              <a:t>, “Beyond Sharing Weights for Deep Domain Adaptation,” IEEE Transactions on Pattern Analysis and Machine Intelligence, 2018.</a:t>
            </a:r>
          </a:p>
          <a:p>
            <a:r>
              <a:rPr lang="en-US" altLang="zh-TW" sz="1050" dirty="0">
                <a:solidFill>
                  <a:schemeClr val="tx1">
                    <a:lumMod val="50000"/>
                    <a:lumOff val="50000"/>
                  </a:schemeClr>
                </a:solidFill>
              </a:rPr>
              <a:t>[23] E. Tzeng, J. Hoffman,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and T. Darrell, “Adversarial Discriminative Domain Adaptation,” in Conference on Computer Vision and Pattern Recognition, 2017, pp. 7167– 7176.</a:t>
            </a:r>
            <a:endParaRPr lang="zh-TW" altLang="en-US" sz="1050" dirty="0">
              <a:solidFill>
                <a:schemeClr val="tx1">
                  <a:lumMod val="50000"/>
                  <a:lumOff val="50000"/>
                </a:schemeClr>
              </a:solidFill>
            </a:endParaRPr>
          </a:p>
        </p:txBody>
      </p:sp>
    </p:spTree>
    <p:extLst>
      <p:ext uri="{BB962C8B-B14F-4D97-AF65-F5344CB8AC3E}">
        <p14:creationId xmlns:p14="http://schemas.microsoft.com/office/powerpoint/2010/main" val="2657076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115204" cy="4023360"/>
          </a:xfrm>
        </p:spPr>
        <p:txBody>
          <a:bodyPr>
            <a:normAutofit/>
          </a:bodyPr>
          <a:lstStyle/>
          <a:p>
            <a:pPr>
              <a:buFont typeface="Wingdings" panose="05000000000000000000" pitchFamily="2" charset="2"/>
              <a:buChar char="l"/>
            </a:pPr>
            <a:r>
              <a:rPr lang="en-US" altLang="zh-TW" b="1" dirty="0"/>
              <a:t>Adaptation with Very Deep Network</a:t>
            </a:r>
          </a:p>
          <a:p>
            <a:pPr lvl="1">
              <a:buFont typeface="Wingdings" panose="05000000000000000000" pitchFamily="2" charset="2"/>
              <a:buChar char="l"/>
            </a:pPr>
            <a:r>
              <a:rPr lang="en-US" altLang="zh-TW" dirty="0"/>
              <a:t>In short, our method successfully handles a very difficult domain adaptation task</a:t>
            </a:r>
            <a:r>
              <a:rPr lang="en-US" altLang="zh-TW" b="1" dirty="0"/>
              <a:t>.</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24</a:t>
            </a:fld>
            <a:endParaRPr lang="zh-TW" altLang="en-US"/>
          </a:p>
        </p:txBody>
      </p:sp>
      <p:pic>
        <p:nvPicPr>
          <p:cNvPr id="6" name="圖片 5">
            <a:extLst>
              <a:ext uri="{FF2B5EF4-FFF2-40B4-BE49-F238E27FC236}">
                <a16:creationId xmlns:a16="http://schemas.microsoft.com/office/drawing/2014/main" id="{D274DDA2-4820-4A67-ADF6-CBC0B165604B}"/>
              </a:ext>
            </a:extLst>
          </p:cNvPr>
          <p:cNvPicPr>
            <a:picLocks noChangeAspect="1"/>
          </p:cNvPicPr>
          <p:nvPr/>
        </p:nvPicPr>
        <p:blipFill>
          <a:blip r:embed="rId2"/>
          <a:stretch>
            <a:fillRect/>
          </a:stretch>
        </p:blipFill>
        <p:spPr>
          <a:xfrm>
            <a:off x="1097279" y="2823264"/>
            <a:ext cx="4949542" cy="2628137"/>
          </a:xfrm>
          <a:prstGeom prst="rect">
            <a:avLst/>
          </a:prstGeom>
        </p:spPr>
      </p:pic>
      <p:pic>
        <p:nvPicPr>
          <p:cNvPr id="8" name="圖片 7">
            <a:extLst>
              <a:ext uri="{FF2B5EF4-FFF2-40B4-BE49-F238E27FC236}">
                <a16:creationId xmlns:a16="http://schemas.microsoft.com/office/drawing/2014/main" id="{D489DC12-4ADD-44C2-A9A2-7E2962F826B2}"/>
              </a:ext>
            </a:extLst>
          </p:cNvPr>
          <p:cNvPicPr>
            <a:picLocks noChangeAspect="1"/>
          </p:cNvPicPr>
          <p:nvPr/>
        </p:nvPicPr>
        <p:blipFill>
          <a:blip r:embed="rId3"/>
          <a:stretch>
            <a:fillRect/>
          </a:stretch>
        </p:blipFill>
        <p:spPr>
          <a:xfrm>
            <a:off x="6562790" y="2823264"/>
            <a:ext cx="4531931" cy="2628136"/>
          </a:xfrm>
          <a:prstGeom prst="rect">
            <a:avLst/>
          </a:prstGeom>
        </p:spPr>
      </p:pic>
      <p:sp>
        <p:nvSpPr>
          <p:cNvPr id="10" name="文字方塊 9">
            <a:extLst>
              <a:ext uri="{FF2B5EF4-FFF2-40B4-BE49-F238E27FC236}">
                <a16:creationId xmlns:a16="http://schemas.microsoft.com/office/drawing/2014/main" id="{C841AA97-A576-46E1-93D1-07F8BD519B7C}"/>
              </a:ext>
            </a:extLst>
          </p:cNvPr>
          <p:cNvSpPr txBox="1"/>
          <p:nvPr/>
        </p:nvSpPr>
        <p:spPr>
          <a:xfrm>
            <a:off x="4319717" y="305282"/>
            <a:ext cx="7323908" cy="738664"/>
          </a:xfrm>
          <a:prstGeom prst="rect">
            <a:avLst/>
          </a:prstGeom>
          <a:noFill/>
        </p:spPr>
        <p:txBody>
          <a:bodyPr wrap="square" rtlCol="0">
            <a:spAutoFit/>
          </a:bodyPr>
          <a:lstStyle/>
          <a:p>
            <a:r>
              <a:rPr lang="en-US" altLang="zh-TW" sz="1050" dirty="0">
                <a:solidFill>
                  <a:schemeClr val="tx1">
                    <a:lumMod val="50000"/>
                    <a:lumOff val="50000"/>
                  </a:schemeClr>
                </a:solidFill>
              </a:rPr>
              <a:t>[8]  Y. </a:t>
            </a:r>
            <a:r>
              <a:rPr lang="en-US" altLang="zh-TW" sz="1050" dirty="0" err="1">
                <a:solidFill>
                  <a:schemeClr val="tx1">
                    <a:lumMod val="50000"/>
                    <a:lumOff val="50000"/>
                  </a:schemeClr>
                </a:solidFill>
              </a:rPr>
              <a:t>Ganin</a:t>
            </a:r>
            <a:r>
              <a:rPr lang="en-US" altLang="zh-TW" sz="1050" dirty="0">
                <a:solidFill>
                  <a:schemeClr val="tx1">
                    <a:lumMod val="50000"/>
                    <a:lumOff val="50000"/>
                  </a:schemeClr>
                </a:solidFill>
              </a:rPr>
              <a:t>, E. </a:t>
            </a:r>
            <a:r>
              <a:rPr lang="en-US" altLang="zh-TW" sz="1050" dirty="0" err="1">
                <a:solidFill>
                  <a:schemeClr val="tx1">
                    <a:lumMod val="50000"/>
                    <a:lumOff val="50000"/>
                  </a:schemeClr>
                </a:solidFill>
              </a:rPr>
              <a:t>Ustinova</a:t>
            </a:r>
            <a:r>
              <a:rPr lang="en-US" altLang="zh-TW" sz="1050" dirty="0">
                <a:solidFill>
                  <a:schemeClr val="tx1">
                    <a:lumMod val="50000"/>
                    <a:lumOff val="50000"/>
                  </a:schemeClr>
                </a:solidFill>
              </a:rPr>
              <a:t>, H. </a:t>
            </a:r>
            <a:r>
              <a:rPr lang="en-US" altLang="zh-TW" sz="1050" dirty="0" err="1">
                <a:solidFill>
                  <a:schemeClr val="tx1">
                    <a:lumMod val="50000"/>
                    <a:lumOff val="50000"/>
                  </a:schemeClr>
                </a:solidFill>
              </a:rPr>
              <a:t>Ajakan</a:t>
            </a:r>
            <a:r>
              <a:rPr lang="en-US" altLang="zh-TW" sz="1050" dirty="0">
                <a:solidFill>
                  <a:schemeClr val="tx1">
                    <a:lumMod val="50000"/>
                    <a:lumOff val="50000"/>
                  </a:schemeClr>
                </a:solidFill>
              </a:rPr>
              <a:t>, P. Germain, H. Larochelle, F. Laviolette, M. Marchand, and V. S. </a:t>
            </a:r>
            <a:r>
              <a:rPr lang="en-US" altLang="zh-TW" sz="1050" dirty="0" err="1">
                <a:solidFill>
                  <a:schemeClr val="tx1">
                    <a:lumMod val="50000"/>
                    <a:lumOff val="50000"/>
                  </a:schemeClr>
                </a:solidFill>
              </a:rPr>
              <a:t>Lempitsky</a:t>
            </a:r>
            <a:r>
              <a:rPr lang="en-US" altLang="zh-TW" sz="1050" dirty="0">
                <a:solidFill>
                  <a:schemeClr val="tx1">
                    <a:lumMod val="50000"/>
                    <a:lumOff val="50000"/>
                  </a:schemeClr>
                </a:solidFill>
              </a:rPr>
              <a:t>, “</a:t>
            </a:r>
            <a:r>
              <a:rPr lang="en-US" altLang="zh-TW" sz="1050" dirty="0" err="1">
                <a:solidFill>
                  <a:schemeClr val="tx1">
                    <a:lumMod val="50000"/>
                    <a:lumOff val="50000"/>
                  </a:schemeClr>
                </a:solidFill>
              </a:rPr>
              <a:t>DomainAdversarial</a:t>
            </a:r>
            <a:r>
              <a:rPr lang="en-US" altLang="zh-TW" sz="1050" dirty="0">
                <a:solidFill>
                  <a:schemeClr val="tx1">
                    <a:lumMod val="50000"/>
                    <a:lumOff val="50000"/>
                  </a:schemeClr>
                </a:solidFill>
              </a:rPr>
              <a:t> Training of Neural Networks,” Journal of Machine Learning Research, vol. 17, pp. 591–5935, 2016.</a:t>
            </a:r>
          </a:p>
          <a:p>
            <a:r>
              <a:rPr lang="en-US" altLang="zh-TW" sz="1050" dirty="0">
                <a:solidFill>
                  <a:schemeClr val="tx1">
                    <a:lumMod val="50000"/>
                    <a:lumOff val="50000"/>
                  </a:schemeClr>
                </a:solidFill>
              </a:rPr>
              <a:t>[33] K. </a:t>
            </a:r>
            <a:r>
              <a:rPr lang="en-US" altLang="zh-TW" sz="1050" dirty="0" err="1">
                <a:solidFill>
                  <a:schemeClr val="tx1">
                    <a:lumMod val="50000"/>
                    <a:lumOff val="50000"/>
                  </a:schemeClr>
                </a:solidFill>
              </a:rPr>
              <a:t>Saenko</a:t>
            </a:r>
            <a:r>
              <a:rPr lang="en-US" altLang="zh-TW" sz="1050" dirty="0">
                <a:solidFill>
                  <a:schemeClr val="tx1">
                    <a:lumMod val="50000"/>
                    <a:lumOff val="50000"/>
                  </a:schemeClr>
                </a:solidFill>
              </a:rPr>
              <a:t>, B. </a:t>
            </a:r>
            <a:r>
              <a:rPr lang="en-US" altLang="zh-TW" sz="1050" dirty="0" err="1">
                <a:solidFill>
                  <a:schemeClr val="tx1">
                    <a:lumMod val="50000"/>
                    <a:lumOff val="50000"/>
                  </a:schemeClr>
                </a:solidFill>
              </a:rPr>
              <a:t>Kulis</a:t>
            </a:r>
            <a:r>
              <a:rPr lang="en-US" altLang="zh-TW" sz="1050" dirty="0">
                <a:solidFill>
                  <a:schemeClr val="tx1">
                    <a:lumMod val="50000"/>
                    <a:lumOff val="50000"/>
                  </a:schemeClr>
                </a:solidFill>
              </a:rPr>
              <a:t>, M. Fritz, and T. Darrell, “Adapting Visual Category Models to New Domains,” in European Conference on Computer Vision, 2010, pp. 213–226.</a:t>
            </a:r>
            <a:endParaRPr lang="zh-TW" altLang="en-US" sz="1050" dirty="0">
              <a:solidFill>
                <a:schemeClr val="tx1">
                  <a:lumMod val="50000"/>
                  <a:lumOff val="50000"/>
                </a:schemeClr>
              </a:solidFill>
            </a:endParaRPr>
          </a:p>
        </p:txBody>
      </p:sp>
    </p:spTree>
    <p:extLst>
      <p:ext uri="{BB962C8B-B14F-4D97-AF65-F5344CB8AC3E}">
        <p14:creationId xmlns:p14="http://schemas.microsoft.com/office/powerpoint/2010/main" val="2973016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Conclusion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fontScale="92500" lnSpcReduction="10000"/>
          </a:bodyPr>
          <a:lstStyle/>
          <a:p>
            <a:pPr>
              <a:buFont typeface="Wingdings" panose="05000000000000000000" pitchFamily="2" charset="2"/>
              <a:buChar char="l"/>
            </a:pPr>
            <a:r>
              <a:rPr lang="en-US" altLang="zh-TW" dirty="0"/>
              <a:t>We have shown that allowing deep architectures to adapt to the specific properties of the source and target domains improves the accuracy of the final model.</a:t>
            </a:r>
            <a:endParaRPr lang="en-US" altLang="zh-TW" b="1" dirty="0"/>
          </a:p>
          <a:p>
            <a:pPr>
              <a:buFont typeface="Wingdings" panose="05000000000000000000" pitchFamily="2" charset="2"/>
              <a:buChar char="l"/>
            </a:pPr>
            <a:endParaRPr lang="en-US" altLang="zh-TW" b="1" dirty="0"/>
          </a:p>
          <a:p>
            <a:pPr>
              <a:buFont typeface="Wingdings" panose="05000000000000000000" pitchFamily="2" charset="2"/>
              <a:buChar char="l"/>
            </a:pPr>
            <a:r>
              <a:rPr lang="en-US" altLang="zh-TW" dirty="0"/>
              <a:t>We have introduced a set of auxiliary residual networks that transform the source stream parameters to generate the target stream ones. </a:t>
            </a:r>
            <a:endParaRPr lang="en-US" altLang="zh-TW" b="1" dirty="0"/>
          </a:p>
          <a:p>
            <a:pPr>
              <a:buFont typeface="Wingdings" panose="05000000000000000000" pitchFamily="2" charset="2"/>
              <a:buChar char="l"/>
            </a:pPr>
            <a:endParaRPr lang="en-US" altLang="zh-TW" b="1" dirty="0"/>
          </a:p>
          <a:p>
            <a:pPr>
              <a:buFont typeface="Wingdings" panose="05000000000000000000" pitchFamily="2" charset="2"/>
              <a:buChar char="l"/>
            </a:pPr>
            <a:r>
              <a:rPr lang="en-US" altLang="zh-TW" dirty="0"/>
              <a:t>This, in conjunction with an automatic determination of the complexity of these transformations, has allowed us to outperform the state of the art on several standard benchmark datasets.</a:t>
            </a:r>
          </a:p>
          <a:p>
            <a:pPr>
              <a:buFont typeface="Wingdings" panose="05000000000000000000" pitchFamily="2" charset="2"/>
              <a:buChar char="l"/>
            </a:pPr>
            <a:endParaRPr lang="en-US" altLang="zh-TW" b="1" dirty="0"/>
          </a:p>
          <a:p>
            <a:pPr>
              <a:buFont typeface="Wingdings" panose="05000000000000000000" pitchFamily="2" charset="2"/>
              <a:buChar char="l"/>
            </a:pPr>
            <a:r>
              <a:rPr lang="en-US" altLang="zh-TW" dirty="0"/>
              <a:t>We have demonstrated that this approach was directly applicable to any network architecture, including the modern very deep ones.</a:t>
            </a:r>
            <a:endParaRPr lang="en-US" altLang="zh-TW" b="1" dirty="0"/>
          </a:p>
          <a:p>
            <a:pPr lvl="1">
              <a:buFont typeface="Wingdings" panose="05000000000000000000" pitchFamily="2" charset="2"/>
              <a:buChar char="l"/>
            </a:pPr>
            <a:endParaRPr lang="en-US" altLang="zh-TW" b="1"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25</a:t>
            </a:fld>
            <a:endParaRPr lang="zh-TW" altLang="en-US"/>
          </a:p>
        </p:txBody>
      </p:sp>
    </p:spTree>
    <p:extLst>
      <p:ext uri="{BB962C8B-B14F-4D97-AF65-F5344CB8AC3E}">
        <p14:creationId xmlns:p14="http://schemas.microsoft.com/office/powerpoint/2010/main" val="124252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8C281DC-ADBF-4368-9A27-603FA1E977F5}"/>
              </a:ext>
            </a:extLst>
          </p:cNvPr>
          <p:cNvSpPr>
            <a:spLocks noGrp="1"/>
          </p:cNvSpPr>
          <p:nvPr>
            <p:ph type="title"/>
          </p:nvPr>
        </p:nvSpPr>
        <p:spPr/>
        <p:txBody>
          <a:bodyPr/>
          <a:lstStyle/>
          <a:p>
            <a:r>
              <a:rPr lang="en-US" altLang="zh-TW" dirty="0"/>
              <a:t>Progress Report</a:t>
            </a:r>
            <a:endParaRPr lang="zh-TW" altLang="en-US" dirty="0"/>
          </a:p>
        </p:txBody>
      </p:sp>
      <p:pic>
        <p:nvPicPr>
          <p:cNvPr id="5" name="內容版面配置區 4" descr="一張含有 文字, 相片, 覆蓋, 雪 的圖片&#10;&#10;自動產生的描述">
            <a:extLst>
              <a:ext uri="{FF2B5EF4-FFF2-40B4-BE49-F238E27FC236}">
                <a16:creationId xmlns:a16="http://schemas.microsoft.com/office/drawing/2014/main" id="{13CBA5CF-CADE-46B2-B0B2-33AB86FC1AE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68649" y="1940543"/>
            <a:ext cx="5034258" cy="3561114"/>
          </a:xfrm>
        </p:spPr>
      </p:pic>
      <p:sp>
        <p:nvSpPr>
          <p:cNvPr id="6" name="矩形 5">
            <a:extLst>
              <a:ext uri="{FF2B5EF4-FFF2-40B4-BE49-F238E27FC236}">
                <a16:creationId xmlns:a16="http://schemas.microsoft.com/office/drawing/2014/main" id="{3CD5A04C-B61C-4955-AF3B-12626A827A41}"/>
              </a:ext>
            </a:extLst>
          </p:cNvPr>
          <p:cNvSpPr/>
          <p:nvPr/>
        </p:nvSpPr>
        <p:spPr>
          <a:xfrm rot="1541779">
            <a:off x="3554948" y="2154393"/>
            <a:ext cx="412852" cy="31150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a:extLst>
              <a:ext uri="{FF2B5EF4-FFF2-40B4-BE49-F238E27FC236}">
                <a16:creationId xmlns:a16="http://schemas.microsoft.com/office/drawing/2014/main" id="{FE75B43C-8872-481F-94D9-1D364DB99962}"/>
              </a:ext>
            </a:extLst>
          </p:cNvPr>
          <p:cNvSpPr/>
          <p:nvPr/>
        </p:nvSpPr>
        <p:spPr>
          <a:xfrm>
            <a:off x="4667250" y="2044700"/>
            <a:ext cx="577850" cy="16764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a:extLst>
              <a:ext uri="{FF2B5EF4-FFF2-40B4-BE49-F238E27FC236}">
                <a16:creationId xmlns:a16="http://schemas.microsoft.com/office/drawing/2014/main" id="{BA163DEE-7217-4515-B253-79D9954D686E}"/>
              </a:ext>
            </a:extLst>
          </p:cNvPr>
          <p:cNvSpPr/>
          <p:nvPr/>
        </p:nvSpPr>
        <p:spPr>
          <a:xfrm rot="926445">
            <a:off x="5048371" y="4089333"/>
            <a:ext cx="929999" cy="53269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a:extLst>
              <a:ext uri="{FF2B5EF4-FFF2-40B4-BE49-F238E27FC236}">
                <a16:creationId xmlns:a16="http://schemas.microsoft.com/office/drawing/2014/main" id="{0354F96D-1E8A-4D76-B75C-C18C18980D92}"/>
              </a:ext>
            </a:extLst>
          </p:cNvPr>
          <p:cNvSpPr/>
          <p:nvPr/>
        </p:nvSpPr>
        <p:spPr>
          <a:xfrm rot="852729">
            <a:off x="6074682" y="3752665"/>
            <a:ext cx="812800" cy="444957"/>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a:extLst>
              <a:ext uri="{FF2B5EF4-FFF2-40B4-BE49-F238E27FC236}">
                <a16:creationId xmlns:a16="http://schemas.microsoft.com/office/drawing/2014/main" id="{FB1B5E10-3205-4466-A69A-47F7532DF590}"/>
              </a:ext>
            </a:extLst>
          </p:cNvPr>
          <p:cNvSpPr/>
          <p:nvPr/>
        </p:nvSpPr>
        <p:spPr>
          <a:xfrm>
            <a:off x="6245224" y="4613171"/>
            <a:ext cx="644525" cy="365229"/>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a:extLst>
              <a:ext uri="{FF2B5EF4-FFF2-40B4-BE49-F238E27FC236}">
                <a16:creationId xmlns:a16="http://schemas.microsoft.com/office/drawing/2014/main" id="{0132C432-E0A5-46C7-9526-0924F89056FE}"/>
              </a:ext>
            </a:extLst>
          </p:cNvPr>
          <p:cNvSpPr/>
          <p:nvPr/>
        </p:nvSpPr>
        <p:spPr>
          <a:xfrm>
            <a:off x="6464300" y="3282950"/>
            <a:ext cx="203200" cy="14395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a:extLst>
              <a:ext uri="{FF2B5EF4-FFF2-40B4-BE49-F238E27FC236}">
                <a16:creationId xmlns:a16="http://schemas.microsoft.com/office/drawing/2014/main" id="{FC7C2FDF-4EF6-4DA0-A6CB-97C5490424DD}"/>
              </a:ext>
            </a:extLst>
          </p:cNvPr>
          <p:cNvSpPr/>
          <p:nvPr/>
        </p:nvSpPr>
        <p:spPr>
          <a:xfrm>
            <a:off x="2879112" y="3153395"/>
            <a:ext cx="372088" cy="193055"/>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076209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48A5A59-2A12-46E1-8C32-5B4CC1803948}"/>
              </a:ext>
            </a:extLst>
          </p:cNvPr>
          <p:cNvSpPr>
            <a:spLocks noGrp="1"/>
          </p:cNvSpPr>
          <p:nvPr>
            <p:ph type="title"/>
          </p:nvPr>
        </p:nvSpPr>
        <p:spPr/>
        <p:txBody>
          <a:bodyPr/>
          <a:lstStyle/>
          <a:p>
            <a:r>
              <a:rPr lang="en-US" altLang="zh-TW" b="1" dirty="0"/>
              <a:t>CRAFT</a:t>
            </a:r>
            <a:endParaRPr lang="zh-TW" altLang="en-US" b="1" dirty="0"/>
          </a:p>
        </p:txBody>
      </p:sp>
      <p:sp>
        <p:nvSpPr>
          <p:cNvPr id="6" name="內容版面配置區 5">
            <a:extLst>
              <a:ext uri="{FF2B5EF4-FFF2-40B4-BE49-F238E27FC236}">
                <a16:creationId xmlns:a16="http://schemas.microsoft.com/office/drawing/2014/main" id="{B5C8B2FC-ED8F-40EF-AD92-B64024B0FE33}"/>
              </a:ext>
            </a:extLst>
          </p:cNvPr>
          <p:cNvSpPr>
            <a:spLocks noGrp="1"/>
          </p:cNvSpPr>
          <p:nvPr>
            <p:ph idx="1"/>
          </p:nvPr>
        </p:nvSpPr>
        <p:spPr/>
        <p:txBody>
          <a:bodyPr/>
          <a:lstStyle/>
          <a:p>
            <a:pPr>
              <a:buFont typeface="Wingdings" panose="05000000000000000000" pitchFamily="2" charset="2"/>
              <a:buChar char="l"/>
            </a:pPr>
            <a:r>
              <a:rPr lang="zh-TW" altLang="en-US" dirty="0"/>
              <a:t> </a:t>
            </a:r>
            <a:r>
              <a:rPr lang="en-US" altLang="zh-TW" b="1" dirty="0"/>
              <a:t>Model</a:t>
            </a:r>
            <a:endParaRPr lang="zh-TW" altLang="en-US" b="1" dirty="0"/>
          </a:p>
        </p:txBody>
      </p:sp>
      <p:pic>
        <p:nvPicPr>
          <p:cNvPr id="9" name="圖片 8">
            <a:extLst>
              <a:ext uri="{FF2B5EF4-FFF2-40B4-BE49-F238E27FC236}">
                <a16:creationId xmlns:a16="http://schemas.microsoft.com/office/drawing/2014/main" id="{20BBE10E-1E40-4FC6-BD15-35DEC00415A8}"/>
              </a:ext>
            </a:extLst>
          </p:cNvPr>
          <p:cNvPicPr>
            <a:picLocks noChangeAspect="1"/>
          </p:cNvPicPr>
          <p:nvPr/>
        </p:nvPicPr>
        <p:blipFill>
          <a:blip r:embed="rId2"/>
          <a:stretch>
            <a:fillRect/>
          </a:stretch>
        </p:blipFill>
        <p:spPr>
          <a:xfrm>
            <a:off x="1261547" y="2153719"/>
            <a:ext cx="3846746" cy="4123989"/>
          </a:xfrm>
          <a:prstGeom prst="rect">
            <a:avLst/>
          </a:prstGeom>
        </p:spPr>
      </p:pic>
      <p:pic>
        <p:nvPicPr>
          <p:cNvPr id="15" name="圖片 14">
            <a:extLst>
              <a:ext uri="{FF2B5EF4-FFF2-40B4-BE49-F238E27FC236}">
                <a16:creationId xmlns:a16="http://schemas.microsoft.com/office/drawing/2014/main" id="{BC0C1DC7-9E4D-4F93-8348-6B0BFAB3AB1F}"/>
              </a:ext>
            </a:extLst>
          </p:cNvPr>
          <p:cNvPicPr>
            <a:picLocks noChangeAspect="1"/>
          </p:cNvPicPr>
          <p:nvPr/>
        </p:nvPicPr>
        <p:blipFill>
          <a:blip r:embed="rId3"/>
          <a:stretch>
            <a:fillRect/>
          </a:stretch>
        </p:blipFill>
        <p:spPr>
          <a:xfrm>
            <a:off x="7840892" y="1963352"/>
            <a:ext cx="3840560" cy="3218005"/>
          </a:xfrm>
          <a:prstGeom prst="rect">
            <a:avLst/>
          </a:prstGeom>
        </p:spPr>
      </p:pic>
      <p:pic>
        <p:nvPicPr>
          <p:cNvPr id="17" name="圖片 16">
            <a:extLst>
              <a:ext uri="{FF2B5EF4-FFF2-40B4-BE49-F238E27FC236}">
                <a16:creationId xmlns:a16="http://schemas.microsoft.com/office/drawing/2014/main" id="{CC844843-AB39-4614-A2FB-D64572EFD105}"/>
              </a:ext>
            </a:extLst>
          </p:cNvPr>
          <p:cNvPicPr>
            <a:picLocks noChangeAspect="1"/>
          </p:cNvPicPr>
          <p:nvPr/>
        </p:nvPicPr>
        <p:blipFill>
          <a:blip r:embed="rId4"/>
          <a:stretch>
            <a:fillRect/>
          </a:stretch>
        </p:blipFill>
        <p:spPr>
          <a:xfrm>
            <a:off x="5634065" y="1963352"/>
            <a:ext cx="1613911" cy="731164"/>
          </a:xfrm>
          <a:prstGeom prst="rect">
            <a:avLst/>
          </a:prstGeom>
        </p:spPr>
      </p:pic>
      <p:pic>
        <p:nvPicPr>
          <p:cNvPr id="19" name="圖片 18">
            <a:extLst>
              <a:ext uri="{FF2B5EF4-FFF2-40B4-BE49-F238E27FC236}">
                <a16:creationId xmlns:a16="http://schemas.microsoft.com/office/drawing/2014/main" id="{3FF18FAC-A37A-4446-BDA6-DAD822B995DD}"/>
              </a:ext>
            </a:extLst>
          </p:cNvPr>
          <p:cNvPicPr>
            <a:picLocks noChangeAspect="1"/>
          </p:cNvPicPr>
          <p:nvPr/>
        </p:nvPicPr>
        <p:blipFill>
          <a:blip r:embed="rId5"/>
          <a:stretch>
            <a:fillRect/>
          </a:stretch>
        </p:blipFill>
        <p:spPr>
          <a:xfrm>
            <a:off x="5634064" y="2846094"/>
            <a:ext cx="1613911" cy="726260"/>
          </a:xfrm>
          <a:prstGeom prst="rect">
            <a:avLst/>
          </a:prstGeom>
        </p:spPr>
      </p:pic>
      <p:sp>
        <p:nvSpPr>
          <p:cNvPr id="20" name="箭號: 向右 19">
            <a:extLst>
              <a:ext uri="{FF2B5EF4-FFF2-40B4-BE49-F238E27FC236}">
                <a16:creationId xmlns:a16="http://schemas.microsoft.com/office/drawing/2014/main" id="{5E128248-624F-49D0-B756-C1F8D6BBA01B}"/>
              </a:ext>
            </a:extLst>
          </p:cNvPr>
          <p:cNvSpPr/>
          <p:nvPr/>
        </p:nvSpPr>
        <p:spPr>
          <a:xfrm>
            <a:off x="5108293" y="2328934"/>
            <a:ext cx="400685" cy="13204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箭號: 向右 20">
            <a:extLst>
              <a:ext uri="{FF2B5EF4-FFF2-40B4-BE49-F238E27FC236}">
                <a16:creationId xmlns:a16="http://schemas.microsoft.com/office/drawing/2014/main" id="{D57D1840-844A-4089-AB04-EA7DC63FA164}"/>
              </a:ext>
            </a:extLst>
          </p:cNvPr>
          <p:cNvSpPr/>
          <p:nvPr/>
        </p:nvSpPr>
        <p:spPr>
          <a:xfrm>
            <a:off x="5108292" y="2966050"/>
            <a:ext cx="400685" cy="13204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箭號: 向右 21">
            <a:extLst>
              <a:ext uri="{FF2B5EF4-FFF2-40B4-BE49-F238E27FC236}">
                <a16:creationId xmlns:a16="http://schemas.microsoft.com/office/drawing/2014/main" id="{59870640-12C1-4824-9D53-10ADF64566C3}"/>
              </a:ext>
            </a:extLst>
          </p:cNvPr>
          <p:cNvSpPr/>
          <p:nvPr/>
        </p:nvSpPr>
        <p:spPr>
          <a:xfrm>
            <a:off x="7373063" y="2394956"/>
            <a:ext cx="400685" cy="13204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投影片編號版面配置區 22">
            <a:extLst>
              <a:ext uri="{FF2B5EF4-FFF2-40B4-BE49-F238E27FC236}">
                <a16:creationId xmlns:a16="http://schemas.microsoft.com/office/drawing/2014/main" id="{F74BB613-1F28-4098-812E-527919C33EC6}"/>
              </a:ext>
            </a:extLst>
          </p:cNvPr>
          <p:cNvSpPr>
            <a:spLocks noGrp="1"/>
          </p:cNvSpPr>
          <p:nvPr>
            <p:ph type="sldNum" sz="quarter" idx="12"/>
          </p:nvPr>
        </p:nvSpPr>
        <p:spPr/>
        <p:txBody>
          <a:bodyPr/>
          <a:lstStyle/>
          <a:p>
            <a:fld id="{207B366D-033A-40E0-B546-4D1068A8F74A}" type="slidenum">
              <a:rPr lang="zh-TW" altLang="en-US" smtClean="0"/>
              <a:t>27</a:t>
            </a:fld>
            <a:endParaRPr lang="zh-TW" altLang="en-US"/>
          </a:p>
        </p:txBody>
      </p:sp>
    </p:spTree>
    <p:extLst>
      <p:ext uri="{BB962C8B-B14F-4D97-AF65-F5344CB8AC3E}">
        <p14:creationId xmlns:p14="http://schemas.microsoft.com/office/powerpoint/2010/main" val="1618387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a:xfrm>
            <a:off x="1097280" y="1845733"/>
            <a:ext cx="6104709" cy="4424437"/>
          </a:xfrm>
        </p:spPr>
        <p:txBody>
          <a:bodyPr/>
          <a:lstStyle/>
          <a:p>
            <a:pPr>
              <a:buFont typeface="Wingdings" panose="05000000000000000000" pitchFamily="2" charset="2"/>
              <a:buChar char="l"/>
            </a:pPr>
            <a:r>
              <a:rPr lang="en-US" altLang="zh-TW" b="1" dirty="0"/>
              <a:t>Dataset</a:t>
            </a:r>
            <a:r>
              <a:rPr lang="zh-TW" altLang="en-US" b="1" dirty="0"/>
              <a:t> </a:t>
            </a:r>
            <a:r>
              <a:rPr lang="en-US" altLang="zh-TW" b="1" dirty="0"/>
              <a:t> </a:t>
            </a:r>
          </a:p>
          <a:p>
            <a:pPr lvl="1">
              <a:buFont typeface="Wingdings" panose="05000000000000000000" pitchFamily="2" charset="2"/>
              <a:buChar char="l"/>
            </a:pPr>
            <a:r>
              <a:rPr lang="en-US" altLang="zh-TW" b="1" dirty="0"/>
              <a:t>Manga109 </a:t>
            </a:r>
          </a:p>
          <a:p>
            <a:pPr lvl="2">
              <a:buFont typeface="Wingdings" panose="05000000000000000000" pitchFamily="2" charset="2"/>
              <a:buChar char="l"/>
            </a:pPr>
            <a:r>
              <a:rPr lang="en-US" altLang="zh-TW" dirty="0"/>
              <a:t>109 comic books</a:t>
            </a:r>
          </a:p>
          <a:p>
            <a:pPr lvl="2">
              <a:buFont typeface="Wingdings" panose="05000000000000000000" pitchFamily="2" charset="2"/>
              <a:buChar char="l"/>
            </a:pPr>
            <a:r>
              <a:rPr lang="en-US" altLang="zh-TW" dirty="0"/>
              <a:t>Language: Japanese</a:t>
            </a:r>
          </a:p>
          <a:p>
            <a:pPr lvl="2">
              <a:buFont typeface="Wingdings" panose="05000000000000000000" pitchFamily="2" charset="2"/>
              <a:buChar char="l"/>
            </a:pPr>
            <a:r>
              <a:rPr lang="en-US" altLang="zh-TW" dirty="0"/>
              <a:t>To make direct comparisons between their results and our results. We selected 100 pages of training data and 100 pages of test data at random from six manga titles:</a:t>
            </a:r>
          </a:p>
          <a:p>
            <a:pPr lvl="3">
              <a:buFont typeface="Wingdings" panose="05000000000000000000" pitchFamily="2" charset="2"/>
              <a:buChar char="l"/>
            </a:pPr>
            <a:r>
              <a:rPr lang="en-US" altLang="zh-TW" dirty="0" err="1"/>
              <a:t>Aosugiru</a:t>
            </a:r>
            <a:r>
              <a:rPr lang="en-US" altLang="zh-TW" dirty="0"/>
              <a:t> </a:t>
            </a:r>
            <a:r>
              <a:rPr lang="en-US" altLang="zh-TW" dirty="0" err="1"/>
              <a:t>Haru</a:t>
            </a:r>
            <a:r>
              <a:rPr lang="en-US" altLang="zh-TW" dirty="0"/>
              <a:t>, Arisa 2, </a:t>
            </a:r>
            <a:r>
              <a:rPr lang="en-US" altLang="zh-TW" dirty="0" err="1"/>
              <a:t>Bakuretsu</a:t>
            </a:r>
            <a:r>
              <a:rPr lang="en-US" altLang="zh-TW" dirty="0"/>
              <a:t> Kung Fu Girl, </a:t>
            </a:r>
            <a:r>
              <a:rPr lang="en-US" altLang="zh-TW" dirty="0" err="1"/>
              <a:t>Dollgun</a:t>
            </a:r>
            <a:r>
              <a:rPr lang="en-US" altLang="zh-TW" dirty="0"/>
              <a:t>, Love </a:t>
            </a:r>
            <a:r>
              <a:rPr lang="en-US" altLang="zh-TW" dirty="0" err="1"/>
              <a:t>Hina</a:t>
            </a:r>
            <a:r>
              <a:rPr lang="en-US" altLang="zh-TW" dirty="0"/>
              <a:t>, and Uchiha Akatsuki </a:t>
            </a:r>
            <a:r>
              <a:rPr lang="en-US" altLang="zh-TW" dirty="0" err="1"/>
              <a:t>EvaLady</a:t>
            </a:r>
            <a:r>
              <a:rPr lang="en-US" altLang="zh-TW" dirty="0"/>
              <a:t>.</a:t>
            </a:r>
          </a:p>
        </p:txBody>
      </p:sp>
      <p:pic>
        <p:nvPicPr>
          <p:cNvPr id="5" name="圖片 4" descr="一張含有 文字 的圖片&#10;&#10;自動產生的描述">
            <a:extLst>
              <a:ext uri="{FF2B5EF4-FFF2-40B4-BE49-F238E27FC236}">
                <a16:creationId xmlns:a16="http://schemas.microsoft.com/office/drawing/2014/main" id="{31E53CB3-B64A-4EB3-95A0-634682A2DE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2902" y="3429000"/>
            <a:ext cx="3806618" cy="2692710"/>
          </a:xfrm>
          <a:prstGeom prst="rect">
            <a:avLst/>
          </a:prstGeom>
        </p:spPr>
      </p:pic>
      <p:pic>
        <p:nvPicPr>
          <p:cNvPr id="8" name="圖片 7">
            <a:extLst>
              <a:ext uri="{FF2B5EF4-FFF2-40B4-BE49-F238E27FC236}">
                <a16:creationId xmlns:a16="http://schemas.microsoft.com/office/drawing/2014/main" id="{2BDDF2C2-EE58-4BC0-B93B-258A3B48E857}"/>
              </a:ext>
            </a:extLst>
          </p:cNvPr>
          <p:cNvPicPr>
            <a:picLocks noChangeAspect="1"/>
          </p:cNvPicPr>
          <p:nvPr/>
        </p:nvPicPr>
        <p:blipFill>
          <a:blip r:embed="rId3"/>
          <a:stretch>
            <a:fillRect/>
          </a:stretch>
        </p:blipFill>
        <p:spPr>
          <a:xfrm>
            <a:off x="7684599" y="736290"/>
            <a:ext cx="3471081" cy="2589708"/>
          </a:xfrm>
          <a:prstGeom prst="rect">
            <a:avLst/>
          </a:prstGeom>
        </p:spPr>
      </p:pic>
    </p:spTree>
    <p:extLst>
      <p:ext uri="{BB962C8B-B14F-4D97-AF65-F5344CB8AC3E}">
        <p14:creationId xmlns:p14="http://schemas.microsoft.com/office/powerpoint/2010/main" val="4614874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BF9C51F-9BD9-4FF5-9461-2B40A9078C8A}"/>
              </a:ext>
            </a:extLst>
          </p:cNvPr>
          <p:cNvSpPr>
            <a:spLocks noGrp="1"/>
          </p:cNvSpPr>
          <p:nvPr>
            <p:ph type="title"/>
          </p:nvPr>
        </p:nvSpPr>
        <p:spPr/>
        <p:txBody>
          <a:bodyPr/>
          <a:lstStyle/>
          <a:p>
            <a:r>
              <a:rPr lang="en-US" altLang="zh-TW" dirty="0"/>
              <a:t>Progress Report</a:t>
            </a:r>
            <a:endParaRPr lang="zh-TW" altLang="en-US" dirty="0"/>
          </a:p>
        </p:txBody>
      </p:sp>
      <p:sp>
        <p:nvSpPr>
          <p:cNvPr id="4" name="投影片編號版面配置區 3">
            <a:extLst>
              <a:ext uri="{FF2B5EF4-FFF2-40B4-BE49-F238E27FC236}">
                <a16:creationId xmlns:a16="http://schemas.microsoft.com/office/drawing/2014/main" id="{85AABE27-F2D9-48C2-8571-CF30E4EB4E72}"/>
              </a:ext>
            </a:extLst>
          </p:cNvPr>
          <p:cNvSpPr>
            <a:spLocks noGrp="1"/>
          </p:cNvSpPr>
          <p:nvPr>
            <p:ph type="sldNum" sz="quarter" idx="12"/>
          </p:nvPr>
        </p:nvSpPr>
        <p:spPr/>
        <p:txBody>
          <a:bodyPr/>
          <a:lstStyle/>
          <a:p>
            <a:fld id="{207B366D-033A-40E0-B546-4D1068A8F74A}" type="slidenum">
              <a:rPr lang="zh-TW" altLang="en-US" smtClean="0"/>
              <a:t>29</a:t>
            </a:fld>
            <a:endParaRPr lang="zh-TW" altLang="en-US"/>
          </a:p>
        </p:txBody>
      </p:sp>
      <p:graphicFrame>
        <p:nvGraphicFramePr>
          <p:cNvPr id="10" name="表格 12">
            <a:extLst>
              <a:ext uri="{FF2B5EF4-FFF2-40B4-BE49-F238E27FC236}">
                <a16:creationId xmlns:a16="http://schemas.microsoft.com/office/drawing/2014/main" id="{26872C5A-AB43-41F3-BB45-540DA8B8A9F6}"/>
              </a:ext>
            </a:extLst>
          </p:cNvPr>
          <p:cNvGraphicFramePr>
            <a:graphicFrameLocks noGrp="1"/>
          </p:cNvGraphicFramePr>
          <p:nvPr>
            <p:ph idx="1"/>
            <p:extLst>
              <p:ext uri="{D42A27DB-BD31-4B8C-83A1-F6EECF244321}">
                <p14:modId xmlns:p14="http://schemas.microsoft.com/office/powerpoint/2010/main" val="3257848406"/>
              </p:ext>
            </p:extLst>
          </p:nvPr>
        </p:nvGraphicFramePr>
        <p:xfrm>
          <a:off x="1151205" y="1865116"/>
          <a:ext cx="9889589" cy="4045371"/>
        </p:xfrm>
        <a:graphic>
          <a:graphicData uri="http://schemas.openxmlformats.org/drawingml/2006/table">
            <a:tbl>
              <a:tblPr firstRow="1" bandRow="1">
                <a:tableStyleId>{D27102A9-8310-4765-A935-A1911B00CA55}</a:tableStyleId>
              </a:tblPr>
              <a:tblGrid>
                <a:gridCol w="4949963">
                  <a:extLst>
                    <a:ext uri="{9D8B030D-6E8A-4147-A177-3AD203B41FA5}">
                      <a16:colId xmlns:a16="http://schemas.microsoft.com/office/drawing/2014/main" val="913322360"/>
                    </a:ext>
                  </a:extLst>
                </a:gridCol>
                <a:gridCol w="1646542">
                  <a:extLst>
                    <a:ext uri="{9D8B030D-6E8A-4147-A177-3AD203B41FA5}">
                      <a16:colId xmlns:a16="http://schemas.microsoft.com/office/drawing/2014/main" val="3202718276"/>
                    </a:ext>
                  </a:extLst>
                </a:gridCol>
                <a:gridCol w="1646542">
                  <a:extLst>
                    <a:ext uri="{9D8B030D-6E8A-4147-A177-3AD203B41FA5}">
                      <a16:colId xmlns:a16="http://schemas.microsoft.com/office/drawing/2014/main" val="3973416612"/>
                    </a:ext>
                  </a:extLst>
                </a:gridCol>
                <a:gridCol w="1646542">
                  <a:extLst>
                    <a:ext uri="{9D8B030D-6E8A-4147-A177-3AD203B41FA5}">
                      <a16:colId xmlns:a16="http://schemas.microsoft.com/office/drawing/2014/main" val="1863301723"/>
                    </a:ext>
                  </a:extLst>
                </a:gridCol>
              </a:tblGrid>
              <a:tr h="367761">
                <a:tc>
                  <a:txBody>
                    <a:bodyPr/>
                    <a:lstStyle/>
                    <a:p>
                      <a:pPr algn="l"/>
                      <a:r>
                        <a:rPr lang="en-US" altLang="zh-TW" dirty="0"/>
                        <a:t>Method</a:t>
                      </a:r>
                      <a:endParaRPr lang="zh-TW" altLang="en-US" dirty="0"/>
                    </a:p>
                  </a:txBody>
                  <a:tcPr/>
                </a:tc>
                <a:tc>
                  <a:txBody>
                    <a:bodyPr/>
                    <a:lstStyle/>
                    <a:p>
                      <a:pPr algn="ctr"/>
                      <a:r>
                        <a:rPr lang="en-US" altLang="zh-TW" dirty="0"/>
                        <a:t>Precision</a:t>
                      </a:r>
                      <a:endParaRPr lang="zh-TW" altLang="en-US" dirty="0"/>
                    </a:p>
                  </a:txBody>
                  <a:tcPr/>
                </a:tc>
                <a:tc>
                  <a:txBody>
                    <a:bodyPr/>
                    <a:lstStyle/>
                    <a:p>
                      <a:pPr algn="ctr"/>
                      <a:r>
                        <a:rPr lang="en-US" altLang="zh-TW" dirty="0"/>
                        <a:t>Recall</a:t>
                      </a:r>
                      <a:endParaRPr lang="zh-TW" altLang="en-US" dirty="0"/>
                    </a:p>
                  </a:txBody>
                  <a:tcPr/>
                </a:tc>
                <a:tc>
                  <a:txBody>
                    <a:bodyPr/>
                    <a:lstStyle/>
                    <a:p>
                      <a:pPr algn="ctr"/>
                      <a:r>
                        <a:rPr lang="en-US" altLang="zh-TW" dirty="0"/>
                        <a:t>F-measures</a:t>
                      </a:r>
                      <a:endParaRPr lang="zh-TW" altLang="en-US" dirty="0"/>
                    </a:p>
                  </a:txBody>
                  <a:tcPr/>
                </a:tc>
                <a:extLst>
                  <a:ext uri="{0D108BD9-81ED-4DB2-BD59-A6C34878D82A}">
                    <a16:rowId xmlns:a16="http://schemas.microsoft.com/office/drawing/2014/main" val="1265100675"/>
                  </a:ext>
                </a:extLst>
              </a:tr>
              <a:tr h="367761">
                <a:tc>
                  <a:txBody>
                    <a:bodyPr/>
                    <a:lstStyle/>
                    <a:p>
                      <a:pPr algn="l"/>
                      <a:r>
                        <a:rPr lang="en-US" altLang="zh-TW" dirty="0"/>
                        <a:t>STD[4]</a:t>
                      </a:r>
                      <a:endParaRPr lang="zh-TW" altLang="en-US" dirty="0"/>
                    </a:p>
                  </a:txBody>
                  <a:tcPr/>
                </a:tc>
                <a:tc>
                  <a:txBody>
                    <a:bodyPr/>
                    <a:lstStyle/>
                    <a:p>
                      <a:pPr algn="ctr"/>
                      <a:r>
                        <a:rPr lang="en-US" altLang="zh-TW" dirty="0"/>
                        <a:t>0.165</a:t>
                      </a:r>
                      <a:endParaRPr lang="zh-TW" altLang="en-US" dirty="0"/>
                    </a:p>
                  </a:txBody>
                  <a:tcPr/>
                </a:tc>
                <a:tc>
                  <a:txBody>
                    <a:bodyPr/>
                    <a:lstStyle/>
                    <a:p>
                      <a:pPr algn="ctr"/>
                      <a:r>
                        <a:rPr lang="en-US" altLang="zh-TW" dirty="0"/>
                        <a:t>0.051</a:t>
                      </a:r>
                      <a:endParaRPr lang="zh-TW" altLang="en-US" dirty="0"/>
                    </a:p>
                  </a:txBody>
                  <a:tcPr/>
                </a:tc>
                <a:tc>
                  <a:txBody>
                    <a:bodyPr/>
                    <a:lstStyle/>
                    <a:p>
                      <a:pPr algn="ctr"/>
                      <a:r>
                        <a:rPr lang="en-US" altLang="zh-TW" dirty="0"/>
                        <a:t>0.078</a:t>
                      </a:r>
                      <a:endParaRPr lang="zh-TW" altLang="en-US" dirty="0"/>
                    </a:p>
                  </a:txBody>
                  <a:tcPr/>
                </a:tc>
                <a:extLst>
                  <a:ext uri="{0D108BD9-81ED-4DB2-BD59-A6C34878D82A}">
                    <a16:rowId xmlns:a16="http://schemas.microsoft.com/office/drawing/2014/main" val="1731016812"/>
                  </a:ext>
                </a:extLst>
              </a:tr>
              <a:tr h="367761">
                <a:tc>
                  <a:txBody>
                    <a:bodyPr/>
                    <a:lstStyle/>
                    <a:p>
                      <a:pPr algn="l"/>
                      <a:r>
                        <a:rPr lang="en-US" altLang="zh-TW" dirty="0"/>
                        <a:t>SBD[5]</a:t>
                      </a:r>
                      <a:endParaRPr lang="zh-TW" altLang="en-US" dirty="0"/>
                    </a:p>
                  </a:txBody>
                  <a:tcPr/>
                </a:tc>
                <a:tc>
                  <a:txBody>
                    <a:bodyPr/>
                    <a:lstStyle/>
                    <a:p>
                      <a:pPr algn="ctr"/>
                      <a:r>
                        <a:rPr lang="en-US" altLang="zh-TW" dirty="0"/>
                        <a:t>0.180</a:t>
                      </a:r>
                      <a:endParaRPr lang="zh-TW" altLang="en-US" dirty="0"/>
                    </a:p>
                  </a:txBody>
                  <a:tcPr/>
                </a:tc>
                <a:tc>
                  <a:txBody>
                    <a:bodyPr/>
                    <a:lstStyle/>
                    <a:p>
                      <a:pPr algn="ctr"/>
                      <a:r>
                        <a:rPr lang="en-US" altLang="zh-TW" dirty="0"/>
                        <a:t>0.102</a:t>
                      </a:r>
                      <a:endParaRPr lang="zh-TW" altLang="en-US" dirty="0"/>
                    </a:p>
                  </a:txBody>
                  <a:tcPr/>
                </a:tc>
                <a:tc>
                  <a:txBody>
                    <a:bodyPr/>
                    <a:lstStyle/>
                    <a:p>
                      <a:pPr algn="ctr"/>
                      <a:r>
                        <a:rPr lang="en-US" altLang="zh-TW" dirty="0"/>
                        <a:t>0.130</a:t>
                      </a:r>
                      <a:endParaRPr lang="zh-TW" altLang="en-US" dirty="0"/>
                    </a:p>
                  </a:txBody>
                  <a:tcPr/>
                </a:tc>
                <a:extLst>
                  <a:ext uri="{0D108BD9-81ED-4DB2-BD59-A6C34878D82A}">
                    <a16:rowId xmlns:a16="http://schemas.microsoft.com/office/drawing/2014/main" val="3369015462"/>
                  </a:ext>
                </a:extLst>
              </a:tr>
              <a:tr h="367761">
                <a:tc>
                  <a:txBody>
                    <a:bodyPr/>
                    <a:lstStyle/>
                    <a:p>
                      <a:pPr algn="l"/>
                      <a:r>
                        <a:rPr lang="en-US" altLang="zh-TW" dirty="0"/>
                        <a:t>TLD[6]</a:t>
                      </a:r>
                      <a:endParaRPr lang="zh-TW" altLang="en-US" dirty="0"/>
                    </a:p>
                  </a:txBody>
                  <a:tcPr/>
                </a:tc>
                <a:tc>
                  <a:txBody>
                    <a:bodyPr/>
                    <a:lstStyle/>
                    <a:p>
                      <a:pPr algn="ctr"/>
                      <a:r>
                        <a:rPr lang="en-US" altLang="zh-TW" dirty="0"/>
                        <a:t>0.095</a:t>
                      </a:r>
                      <a:endParaRPr lang="zh-TW" altLang="en-US" dirty="0"/>
                    </a:p>
                  </a:txBody>
                  <a:tcPr/>
                </a:tc>
                <a:tc>
                  <a:txBody>
                    <a:bodyPr/>
                    <a:lstStyle/>
                    <a:p>
                      <a:pPr algn="ctr"/>
                      <a:r>
                        <a:rPr lang="en-US" altLang="zh-TW" dirty="0"/>
                        <a:t>0.095</a:t>
                      </a:r>
                      <a:endParaRPr lang="zh-TW" altLang="en-US" dirty="0"/>
                    </a:p>
                  </a:txBody>
                  <a:tcPr/>
                </a:tc>
                <a:tc>
                  <a:txBody>
                    <a:bodyPr/>
                    <a:lstStyle/>
                    <a:p>
                      <a:pPr algn="ctr"/>
                      <a:r>
                        <a:rPr lang="en-US" altLang="zh-TW" dirty="0"/>
                        <a:t>0.095</a:t>
                      </a:r>
                      <a:endParaRPr lang="zh-TW" altLang="en-US" dirty="0"/>
                    </a:p>
                  </a:txBody>
                  <a:tcPr/>
                </a:tc>
                <a:extLst>
                  <a:ext uri="{0D108BD9-81ED-4DB2-BD59-A6C34878D82A}">
                    <a16:rowId xmlns:a16="http://schemas.microsoft.com/office/drawing/2014/main" val="660735173"/>
                  </a:ext>
                </a:extLst>
              </a:tr>
              <a:tr h="367761">
                <a:tc>
                  <a:txBody>
                    <a:bodyPr/>
                    <a:lstStyle/>
                    <a:p>
                      <a:pPr algn="l"/>
                      <a:r>
                        <a:rPr lang="en-US" altLang="zh-TW" dirty="0"/>
                        <a:t>BG + </a:t>
                      </a:r>
                      <a:r>
                        <a:rPr lang="en-US" altLang="zh-TW" dirty="0" err="1"/>
                        <a:t>ImN</a:t>
                      </a:r>
                      <a:r>
                        <a:rPr lang="en-US" altLang="zh-TW" dirty="0"/>
                        <a:t> [2]</a:t>
                      </a:r>
                      <a:endParaRPr lang="zh-TW" altLang="en-US" dirty="0"/>
                    </a:p>
                  </a:txBody>
                  <a:tcPr/>
                </a:tc>
                <a:tc>
                  <a:txBody>
                    <a:bodyPr/>
                    <a:lstStyle/>
                    <a:p>
                      <a:pPr algn="ctr"/>
                      <a:r>
                        <a:rPr lang="en-US" altLang="zh-TW" dirty="0"/>
                        <a:t>0.451</a:t>
                      </a:r>
                      <a:endParaRPr lang="zh-TW" altLang="en-US" dirty="0"/>
                    </a:p>
                  </a:txBody>
                  <a:tcPr/>
                </a:tc>
                <a:tc>
                  <a:txBody>
                    <a:bodyPr/>
                    <a:lstStyle/>
                    <a:p>
                      <a:pPr algn="ctr"/>
                      <a:r>
                        <a:rPr lang="en-US" altLang="zh-TW" dirty="0"/>
                        <a:t>0.481</a:t>
                      </a:r>
                      <a:endParaRPr lang="zh-TW" altLang="en-US" dirty="0"/>
                    </a:p>
                  </a:txBody>
                  <a:tcPr/>
                </a:tc>
                <a:tc>
                  <a:txBody>
                    <a:bodyPr/>
                    <a:lstStyle/>
                    <a:p>
                      <a:pPr algn="ctr"/>
                      <a:r>
                        <a:rPr lang="en-US" altLang="zh-TW" dirty="0"/>
                        <a:t>0.466</a:t>
                      </a:r>
                      <a:endParaRPr lang="zh-TW" altLang="en-US" dirty="0"/>
                    </a:p>
                  </a:txBody>
                  <a:tcPr/>
                </a:tc>
                <a:extLst>
                  <a:ext uri="{0D108BD9-81ED-4DB2-BD59-A6C34878D82A}">
                    <a16:rowId xmlns:a16="http://schemas.microsoft.com/office/drawing/2014/main" val="542423922"/>
                  </a:ext>
                </a:extLst>
              </a:tr>
              <a:tr h="367761">
                <a:tc>
                  <a:txBody>
                    <a:bodyPr/>
                    <a:lstStyle/>
                    <a:p>
                      <a:pPr algn="l"/>
                      <a:r>
                        <a:rPr lang="en-US" altLang="zh-TW" dirty="0"/>
                        <a:t>BG + I2V [2]</a:t>
                      </a:r>
                      <a:endParaRPr lang="zh-TW" altLang="en-US" dirty="0"/>
                    </a:p>
                  </a:txBody>
                  <a:tcPr/>
                </a:tc>
                <a:tc>
                  <a:txBody>
                    <a:bodyPr/>
                    <a:lstStyle/>
                    <a:p>
                      <a:pPr algn="ctr"/>
                      <a:r>
                        <a:rPr lang="en-US" altLang="zh-TW" b="1" dirty="0"/>
                        <a:t>0.715</a:t>
                      </a:r>
                      <a:endParaRPr lang="zh-TW" altLang="en-US" b="1" dirty="0"/>
                    </a:p>
                  </a:txBody>
                  <a:tcPr/>
                </a:tc>
                <a:tc>
                  <a:txBody>
                    <a:bodyPr/>
                    <a:lstStyle/>
                    <a:p>
                      <a:pPr algn="ctr"/>
                      <a:r>
                        <a:rPr lang="en-US" altLang="zh-TW" dirty="0"/>
                        <a:t>0.191</a:t>
                      </a:r>
                      <a:endParaRPr lang="zh-TW" altLang="en-US" dirty="0"/>
                    </a:p>
                  </a:txBody>
                  <a:tcPr/>
                </a:tc>
                <a:tc>
                  <a:txBody>
                    <a:bodyPr/>
                    <a:lstStyle/>
                    <a:p>
                      <a:pPr algn="ctr"/>
                      <a:r>
                        <a:rPr lang="en-US" altLang="zh-TW" dirty="0"/>
                        <a:t>0.301</a:t>
                      </a:r>
                      <a:endParaRPr lang="zh-TW" altLang="en-US" dirty="0"/>
                    </a:p>
                  </a:txBody>
                  <a:tcPr/>
                </a:tc>
                <a:extLst>
                  <a:ext uri="{0D108BD9-81ED-4DB2-BD59-A6C34878D82A}">
                    <a16:rowId xmlns:a16="http://schemas.microsoft.com/office/drawing/2014/main" val="586050518"/>
                  </a:ext>
                </a:extLst>
              </a:tr>
              <a:tr h="367761">
                <a:tc>
                  <a:txBody>
                    <a:bodyPr/>
                    <a:lstStyle/>
                    <a:p>
                      <a:pPr algn="l"/>
                      <a:r>
                        <a:rPr lang="en-US" altLang="zh-TW" dirty="0"/>
                        <a:t>SWT (w/o letter classification) [3]</a:t>
                      </a:r>
                      <a:endParaRPr lang="zh-TW" altLang="en-US" dirty="0"/>
                    </a:p>
                  </a:txBody>
                  <a:tcPr/>
                </a:tc>
                <a:tc>
                  <a:txBody>
                    <a:bodyPr/>
                    <a:lstStyle/>
                    <a:p>
                      <a:pPr algn="ctr"/>
                      <a:r>
                        <a:rPr lang="en-US" altLang="zh-TW" dirty="0"/>
                        <a:t>0.137</a:t>
                      </a:r>
                      <a:endParaRPr lang="zh-TW" altLang="en-US" dirty="0"/>
                    </a:p>
                  </a:txBody>
                  <a:tcPr/>
                </a:tc>
                <a:tc>
                  <a:txBody>
                    <a:bodyPr/>
                    <a:lstStyle/>
                    <a:p>
                      <a:pPr algn="ctr"/>
                      <a:r>
                        <a:rPr lang="en-US" altLang="zh-TW" dirty="0"/>
                        <a:t>0.228</a:t>
                      </a:r>
                      <a:endParaRPr lang="zh-TW" altLang="en-US" dirty="0"/>
                    </a:p>
                  </a:txBody>
                  <a:tcPr/>
                </a:tc>
                <a:tc>
                  <a:txBody>
                    <a:bodyPr/>
                    <a:lstStyle/>
                    <a:p>
                      <a:pPr algn="ctr"/>
                      <a:r>
                        <a:rPr lang="en-US" altLang="zh-TW" dirty="0"/>
                        <a:t>0.171</a:t>
                      </a:r>
                      <a:endParaRPr lang="zh-TW" altLang="en-US" dirty="0"/>
                    </a:p>
                  </a:txBody>
                  <a:tcPr/>
                </a:tc>
                <a:extLst>
                  <a:ext uri="{0D108BD9-81ED-4DB2-BD59-A6C34878D82A}">
                    <a16:rowId xmlns:a16="http://schemas.microsoft.com/office/drawing/2014/main" val="1041795964"/>
                  </a:ext>
                </a:extLst>
              </a:tr>
              <a:tr h="367761">
                <a:tc>
                  <a:txBody>
                    <a:bodyPr/>
                    <a:lstStyle/>
                    <a:p>
                      <a:pPr algn="l"/>
                      <a:r>
                        <a:rPr lang="en-US" altLang="zh-TW" dirty="0"/>
                        <a:t>SWT (with letter classification) [3]</a:t>
                      </a:r>
                      <a:endParaRPr lang="zh-TW" altLang="en-US" dirty="0"/>
                    </a:p>
                  </a:txBody>
                  <a:tcPr/>
                </a:tc>
                <a:tc>
                  <a:txBody>
                    <a:bodyPr/>
                    <a:lstStyle/>
                    <a:p>
                      <a:pPr algn="ctr"/>
                      <a:r>
                        <a:rPr lang="en-US" altLang="zh-TW" dirty="0"/>
                        <a:t>0.564</a:t>
                      </a:r>
                      <a:endParaRPr lang="zh-TW" altLang="en-US" dirty="0"/>
                    </a:p>
                  </a:txBody>
                  <a:tcPr/>
                </a:tc>
                <a:tc>
                  <a:txBody>
                    <a:bodyPr/>
                    <a:lstStyle/>
                    <a:p>
                      <a:pPr algn="ctr"/>
                      <a:r>
                        <a:rPr lang="en-US" altLang="zh-TW" dirty="0"/>
                        <a:t>0.458</a:t>
                      </a:r>
                      <a:endParaRPr lang="zh-TW" altLang="en-US" dirty="0"/>
                    </a:p>
                  </a:txBody>
                  <a:tcPr/>
                </a:tc>
                <a:tc>
                  <a:txBody>
                    <a:bodyPr/>
                    <a:lstStyle/>
                    <a:p>
                      <a:pPr algn="ctr"/>
                      <a:r>
                        <a:rPr lang="en-US" altLang="zh-TW" b="1" dirty="0"/>
                        <a:t>0.506</a:t>
                      </a:r>
                      <a:endParaRPr lang="zh-TW" altLang="en-US" b="1" dirty="0"/>
                    </a:p>
                  </a:txBody>
                  <a:tcPr/>
                </a:tc>
                <a:extLst>
                  <a:ext uri="{0D108BD9-81ED-4DB2-BD59-A6C34878D82A}">
                    <a16:rowId xmlns:a16="http://schemas.microsoft.com/office/drawing/2014/main" val="3347986733"/>
                  </a:ext>
                </a:extLst>
              </a:tr>
              <a:tr h="367761">
                <a:tc>
                  <a:txBody>
                    <a:bodyPr/>
                    <a:lstStyle/>
                    <a:p>
                      <a:pPr algn="l"/>
                      <a:r>
                        <a:rPr lang="en-US" altLang="zh-TW" dirty="0"/>
                        <a:t>Baseline</a:t>
                      </a:r>
                      <a:endParaRPr lang="zh-TW" altLang="en-US" dirty="0"/>
                    </a:p>
                  </a:txBody>
                  <a:tcPr/>
                </a:tc>
                <a:tc>
                  <a:txBody>
                    <a:bodyPr/>
                    <a:lstStyle/>
                    <a:p>
                      <a:pPr algn="ctr"/>
                      <a:r>
                        <a:rPr lang="en-US" altLang="zh-TW" dirty="0"/>
                        <a:t>0.018</a:t>
                      </a:r>
                      <a:endParaRPr lang="zh-TW" altLang="en-US" dirty="0"/>
                    </a:p>
                  </a:txBody>
                  <a:tcPr/>
                </a:tc>
                <a:tc>
                  <a:txBody>
                    <a:bodyPr/>
                    <a:lstStyle/>
                    <a:p>
                      <a:pPr algn="ctr"/>
                      <a:r>
                        <a:rPr lang="en-US" altLang="zh-TW" dirty="0"/>
                        <a:t>0.023</a:t>
                      </a:r>
                      <a:endParaRPr lang="zh-TW" altLang="en-US" dirty="0"/>
                    </a:p>
                  </a:txBody>
                  <a:tcPr/>
                </a:tc>
                <a:tc>
                  <a:txBody>
                    <a:bodyPr/>
                    <a:lstStyle/>
                    <a:p>
                      <a:pPr algn="ctr"/>
                      <a:r>
                        <a:rPr lang="en-US" altLang="zh-TW" dirty="0"/>
                        <a:t>0.020</a:t>
                      </a:r>
                      <a:endParaRPr lang="zh-TW" altLang="en-US" dirty="0"/>
                    </a:p>
                  </a:txBody>
                  <a:tcPr/>
                </a:tc>
                <a:extLst>
                  <a:ext uri="{0D108BD9-81ED-4DB2-BD59-A6C34878D82A}">
                    <a16:rowId xmlns:a16="http://schemas.microsoft.com/office/drawing/2014/main" val="3959175492"/>
                  </a:ext>
                </a:extLst>
              </a:tr>
              <a:tr h="367761">
                <a:tc>
                  <a:txBody>
                    <a:bodyPr/>
                    <a:lstStyle/>
                    <a:p>
                      <a:pPr algn="l"/>
                      <a:r>
                        <a:rPr lang="en-US" altLang="zh-TW" dirty="0"/>
                        <a:t>Our method (</a:t>
                      </a:r>
                      <a:r>
                        <a:rPr lang="en-US" altLang="zh-TW" dirty="0" err="1"/>
                        <a:t>SynthText</a:t>
                      </a:r>
                      <a:r>
                        <a:rPr lang="en-US" altLang="zh-TW" dirty="0"/>
                        <a:t> pretrained)</a:t>
                      </a:r>
                      <a:endParaRPr lang="zh-TW" altLang="en-US" dirty="0"/>
                    </a:p>
                  </a:txBody>
                  <a:tcPr/>
                </a:tc>
                <a:tc>
                  <a:txBody>
                    <a:bodyPr/>
                    <a:lstStyle/>
                    <a:p>
                      <a:pPr algn="ctr"/>
                      <a:r>
                        <a:rPr lang="en-US" altLang="zh-TW" dirty="0"/>
                        <a:t>0.134</a:t>
                      </a:r>
                      <a:endParaRPr lang="zh-TW" altLang="en-US" dirty="0"/>
                    </a:p>
                  </a:txBody>
                  <a:tcPr/>
                </a:tc>
                <a:tc>
                  <a:txBody>
                    <a:bodyPr/>
                    <a:lstStyle/>
                    <a:p>
                      <a:pPr algn="ctr"/>
                      <a:r>
                        <a:rPr lang="en-US" altLang="zh-TW" dirty="0"/>
                        <a:t>0.452</a:t>
                      </a:r>
                      <a:endParaRPr lang="zh-TW" altLang="en-US" dirty="0"/>
                    </a:p>
                  </a:txBody>
                  <a:tcPr/>
                </a:tc>
                <a:tc>
                  <a:txBody>
                    <a:bodyPr/>
                    <a:lstStyle/>
                    <a:p>
                      <a:pPr algn="ctr"/>
                      <a:r>
                        <a:rPr lang="en-US" altLang="zh-TW" dirty="0"/>
                        <a:t>0.207</a:t>
                      </a:r>
                      <a:endParaRPr lang="zh-TW" altLang="en-US" dirty="0"/>
                    </a:p>
                  </a:txBody>
                  <a:tcPr/>
                </a:tc>
                <a:extLst>
                  <a:ext uri="{0D108BD9-81ED-4DB2-BD59-A6C34878D82A}">
                    <a16:rowId xmlns:a16="http://schemas.microsoft.com/office/drawing/2014/main" val="4136022564"/>
                  </a:ext>
                </a:extLst>
              </a:tr>
              <a:tr h="367761">
                <a:tc>
                  <a:txBody>
                    <a:bodyPr/>
                    <a:lstStyle/>
                    <a:p>
                      <a:pPr algn="l"/>
                      <a:r>
                        <a:rPr lang="en-US" altLang="zh-TW" dirty="0"/>
                        <a:t>Our method (with Ranger &amp; Cosine Annealing)</a:t>
                      </a:r>
                      <a:endParaRPr lang="zh-TW" altLang="en-US" dirty="0"/>
                    </a:p>
                  </a:txBody>
                  <a:tcPr/>
                </a:tc>
                <a:tc>
                  <a:txBody>
                    <a:bodyPr/>
                    <a:lstStyle/>
                    <a:p>
                      <a:pPr algn="ctr"/>
                      <a:r>
                        <a:rPr lang="en-US" altLang="zh-TW" dirty="0"/>
                        <a:t>0.148</a:t>
                      </a:r>
                      <a:endParaRPr lang="zh-TW" altLang="en-US" dirty="0"/>
                    </a:p>
                  </a:txBody>
                  <a:tcPr/>
                </a:tc>
                <a:tc>
                  <a:txBody>
                    <a:bodyPr/>
                    <a:lstStyle/>
                    <a:p>
                      <a:pPr algn="ctr"/>
                      <a:r>
                        <a:rPr lang="en-US" altLang="zh-TW" b="1" dirty="0"/>
                        <a:t>0.547</a:t>
                      </a:r>
                      <a:endParaRPr lang="zh-TW" altLang="en-US" b="1" dirty="0"/>
                    </a:p>
                  </a:txBody>
                  <a:tcPr/>
                </a:tc>
                <a:tc>
                  <a:txBody>
                    <a:bodyPr/>
                    <a:lstStyle/>
                    <a:p>
                      <a:pPr algn="ctr"/>
                      <a:r>
                        <a:rPr lang="en-US" altLang="zh-TW" dirty="0"/>
                        <a:t>0.233</a:t>
                      </a:r>
                      <a:endParaRPr lang="zh-TW" altLang="en-US" dirty="0"/>
                    </a:p>
                  </a:txBody>
                  <a:tcPr/>
                </a:tc>
                <a:extLst>
                  <a:ext uri="{0D108BD9-81ED-4DB2-BD59-A6C34878D82A}">
                    <a16:rowId xmlns:a16="http://schemas.microsoft.com/office/drawing/2014/main" val="338464904"/>
                  </a:ext>
                </a:extLst>
              </a:tr>
            </a:tbl>
          </a:graphicData>
        </a:graphic>
      </p:graphicFrame>
      <p:sp>
        <p:nvSpPr>
          <p:cNvPr id="11" name="文字方塊 10">
            <a:extLst>
              <a:ext uri="{FF2B5EF4-FFF2-40B4-BE49-F238E27FC236}">
                <a16:creationId xmlns:a16="http://schemas.microsoft.com/office/drawing/2014/main" id="{54093732-DC12-42D2-9619-346D68C22CFF}"/>
              </a:ext>
            </a:extLst>
          </p:cNvPr>
          <p:cNvSpPr txBox="1"/>
          <p:nvPr/>
        </p:nvSpPr>
        <p:spPr>
          <a:xfrm>
            <a:off x="5111930" y="158847"/>
            <a:ext cx="6731727" cy="1477328"/>
          </a:xfrm>
          <a:prstGeom prst="rect">
            <a:avLst/>
          </a:prstGeom>
          <a:noFill/>
        </p:spPr>
        <p:txBody>
          <a:bodyPr wrap="square" rtlCol="0">
            <a:spAutoFit/>
          </a:bodyPr>
          <a:lstStyle/>
          <a:p>
            <a:r>
              <a:rPr lang="en-US" altLang="zh-TW" sz="900" dirty="0">
                <a:solidFill>
                  <a:schemeClr val="tx1">
                    <a:lumMod val="75000"/>
                    <a:lumOff val="25000"/>
                  </a:schemeClr>
                </a:solidFill>
              </a:rPr>
              <a:t>[2] Y. </a:t>
            </a:r>
            <a:r>
              <a:rPr lang="en-US" altLang="zh-TW" sz="900" dirty="0" err="1">
                <a:solidFill>
                  <a:schemeClr val="tx1">
                    <a:lumMod val="75000"/>
                    <a:lumOff val="25000"/>
                  </a:schemeClr>
                </a:solidFill>
              </a:rPr>
              <a:t>Aramaki</a:t>
            </a:r>
            <a:r>
              <a:rPr lang="en-US" altLang="zh-TW" sz="900" dirty="0">
                <a:solidFill>
                  <a:schemeClr val="tx1">
                    <a:lumMod val="75000"/>
                    <a:lumOff val="25000"/>
                  </a:schemeClr>
                </a:solidFill>
              </a:rPr>
              <a:t>, Y. Matsui, T. Yamasaki, and K. Aizawa, “Text detection in manga by combining connected-component-based and region-based classiﬁcations,” in Proceedings of the IEEE International Conference on Image Processing (ICIP 2016), Phoenix, AZ, USA, Sept 2016.</a:t>
            </a:r>
          </a:p>
          <a:p>
            <a:r>
              <a:rPr lang="en-US" altLang="zh-TW" sz="900" dirty="0">
                <a:solidFill>
                  <a:schemeClr val="tx1">
                    <a:lumMod val="75000"/>
                    <a:lumOff val="25000"/>
                  </a:schemeClr>
                </a:solidFill>
              </a:rPr>
              <a:t>[3]</a:t>
            </a:r>
            <a:r>
              <a:rPr lang="en-US" altLang="zh-TW" sz="900" b="0" i="0" dirty="0">
                <a:solidFill>
                  <a:schemeClr val="tx1">
                    <a:lumMod val="75000"/>
                    <a:lumOff val="25000"/>
                  </a:schemeClr>
                </a:solidFill>
                <a:effectLst/>
                <a:latin typeface="Arial" panose="020B0604020202020204" pitchFamily="34" charset="0"/>
              </a:rPr>
              <a:t> </a:t>
            </a:r>
            <a:r>
              <a:rPr lang="en-US" altLang="zh-TW" sz="900" dirty="0">
                <a:solidFill>
                  <a:schemeClr val="tx1">
                    <a:lumMod val="75000"/>
                    <a:lumOff val="25000"/>
                  </a:schemeClr>
                </a:solidFill>
              </a:rPr>
              <a:t>B. </a:t>
            </a:r>
            <a:r>
              <a:rPr lang="en-US" altLang="zh-TW" sz="900" dirty="0" err="1">
                <a:solidFill>
                  <a:schemeClr val="tx1">
                    <a:lumMod val="75000"/>
                    <a:lumOff val="25000"/>
                  </a:schemeClr>
                </a:solidFill>
              </a:rPr>
              <a:t>Piriyothinkul</a:t>
            </a:r>
            <a:r>
              <a:rPr lang="en-US" altLang="zh-TW" sz="900" dirty="0">
                <a:solidFill>
                  <a:schemeClr val="tx1">
                    <a:lumMod val="75000"/>
                    <a:lumOff val="25000"/>
                  </a:schemeClr>
                </a:solidFill>
              </a:rPr>
              <a:t>, K. </a:t>
            </a:r>
            <a:r>
              <a:rPr lang="en-US" altLang="zh-TW" sz="900" dirty="0" err="1">
                <a:solidFill>
                  <a:schemeClr val="tx1">
                    <a:lumMod val="75000"/>
                    <a:lumOff val="25000"/>
                  </a:schemeClr>
                </a:solidFill>
              </a:rPr>
              <a:t>Pasupa</a:t>
            </a:r>
            <a:r>
              <a:rPr lang="en-US" altLang="zh-TW" sz="900" dirty="0">
                <a:solidFill>
                  <a:schemeClr val="tx1">
                    <a:lumMod val="75000"/>
                    <a:lumOff val="25000"/>
                  </a:schemeClr>
                </a:solidFill>
              </a:rPr>
              <a:t> and M. Sugimoto, "Detecting Text in Manga Using Stroke Width Transform," 2019 11th International Conference on Knowledge and Smart Technology (KST), Phuket, Thailand, 2019, pp. 142-147, </a:t>
            </a:r>
            <a:r>
              <a:rPr lang="en-US" altLang="zh-TW" sz="900" dirty="0" err="1">
                <a:solidFill>
                  <a:schemeClr val="tx1">
                    <a:lumMod val="75000"/>
                    <a:lumOff val="25000"/>
                  </a:schemeClr>
                </a:solidFill>
              </a:rPr>
              <a:t>doi</a:t>
            </a:r>
            <a:r>
              <a:rPr lang="en-US" altLang="zh-TW" sz="900" dirty="0">
                <a:solidFill>
                  <a:schemeClr val="tx1">
                    <a:lumMod val="75000"/>
                    <a:lumOff val="25000"/>
                  </a:schemeClr>
                </a:solidFill>
              </a:rPr>
              <a:t>: 10.1109/KST.2019.8687404.</a:t>
            </a:r>
          </a:p>
          <a:p>
            <a:r>
              <a:rPr lang="en-US" altLang="zh-TW" sz="900" dirty="0">
                <a:solidFill>
                  <a:schemeClr val="tx1">
                    <a:lumMod val="75000"/>
                    <a:lumOff val="25000"/>
                  </a:schemeClr>
                </a:solidFill>
              </a:rPr>
              <a:t>[4] L. </a:t>
            </a:r>
            <a:r>
              <a:rPr lang="en-US" altLang="zh-TW" sz="900" dirty="0" err="1">
                <a:solidFill>
                  <a:schemeClr val="tx1">
                    <a:lumMod val="75000"/>
                    <a:lumOff val="25000"/>
                  </a:schemeClr>
                </a:solidFill>
              </a:rPr>
              <a:t>G´omez</a:t>
            </a:r>
            <a:r>
              <a:rPr lang="en-US" altLang="zh-TW" sz="900" dirty="0">
                <a:solidFill>
                  <a:schemeClr val="tx1">
                    <a:lumMod val="75000"/>
                    <a:lumOff val="25000"/>
                  </a:schemeClr>
                </a:solidFill>
              </a:rPr>
              <a:t> and D. </a:t>
            </a:r>
            <a:r>
              <a:rPr lang="en-US" altLang="zh-TW" sz="900" dirty="0" err="1">
                <a:solidFill>
                  <a:schemeClr val="tx1">
                    <a:lumMod val="75000"/>
                    <a:lumOff val="25000"/>
                  </a:schemeClr>
                </a:solidFill>
              </a:rPr>
              <a:t>Karatzas</a:t>
            </a:r>
            <a:r>
              <a:rPr lang="en-US" altLang="zh-TW" sz="900" dirty="0">
                <a:solidFill>
                  <a:schemeClr val="tx1">
                    <a:lumMod val="75000"/>
                    <a:lumOff val="25000"/>
                  </a:schemeClr>
                </a:solidFill>
              </a:rPr>
              <a:t>, “Multi-script text extraction from natural scenes,” in Proceedings of the 12th International Conference on Document Analysis and Recognition (ICDAR 2013), Washington, DC, USA, Aug 2013, pp. 467–471.</a:t>
            </a:r>
          </a:p>
          <a:p>
            <a:r>
              <a:rPr lang="en-US" altLang="zh-TW" sz="900" dirty="0">
                <a:solidFill>
                  <a:schemeClr val="tx1">
                    <a:lumMod val="75000"/>
                    <a:lumOff val="25000"/>
                  </a:schemeClr>
                </a:solidFill>
              </a:rPr>
              <a:t>[5] H. Tolle and K. Arai, “Manga content extraction method for automatic mobile comic content creation,” in Proceedings of the International Conference on Advanced Computer Science and Information Systems (ICACSIS 2013), Bali, Indonesia, Sept 2013, pp. 321–328.</a:t>
            </a:r>
          </a:p>
          <a:p>
            <a:r>
              <a:rPr lang="en-US" altLang="zh-TW" sz="900" dirty="0">
                <a:solidFill>
                  <a:schemeClr val="tx1">
                    <a:lumMod val="75000"/>
                    <a:lumOff val="25000"/>
                  </a:schemeClr>
                </a:solidFill>
              </a:rPr>
              <a:t>[6] C. Rigaud, D. </a:t>
            </a:r>
            <a:r>
              <a:rPr lang="en-US" altLang="zh-TW" sz="900" dirty="0" err="1">
                <a:solidFill>
                  <a:schemeClr val="tx1">
                    <a:lumMod val="75000"/>
                    <a:lumOff val="25000"/>
                  </a:schemeClr>
                </a:solidFill>
              </a:rPr>
              <a:t>Karatzas</a:t>
            </a:r>
            <a:r>
              <a:rPr lang="en-US" altLang="zh-TW" sz="900" dirty="0">
                <a:solidFill>
                  <a:schemeClr val="tx1">
                    <a:lumMod val="75000"/>
                    <a:lumOff val="25000"/>
                  </a:schemeClr>
                </a:solidFill>
              </a:rPr>
              <a:t>, J. Van De </a:t>
            </a:r>
            <a:r>
              <a:rPr lang="en-US" altLang="zh-TW" sz="900" dirty="0" err="1">
                <a:solidFill>
                  <a:schemeClr val="tx1">
                    <a:lumMod val="75000"/>
                    <a:lumOff val="25000"/>
                  </a:schemeClr>
                </a:solidFill>
              </a:rPr>
              <a:t>Weijer</a:t>
            </a:r>
            <a:r>
              <a:rPr lang="en-US" altLang="zh-TW" sz="900" dirty="0">
                <a:solidFill>
                  <a:schemeClr val="tx1">
                    <a:lumMod val="75000"/>
                    <a:lumOff val="25000"/>
                  </a:schemeClr>
                </a:solidFill>
              </a:rPr>
              <a:t>, J.-C. </a:t>
            </a:r>
            <a:r>
              <a:rPr lang="en-US" altLang="zh-TW" sz="900" dirty="0" err="1">
                <a:solidFill>
                  <a:schemeClr val="tx1">
                    <a:lumMod val="75000"/>
                    <a:lumOff val="25000"/>
                  </a:schemeClr>
                </a:solidFill>
              </a:rPr>
              <a:t>Burie</a:t>
            </a:r>
            <a:r>
              <a:rPr lang="en-US" altLang="zh-TW" sz="900" dirty="0">
                <a:solidFill>
                  <a:schemeClr val="tx1">
                    <a:lumMod val="75000"/>
                    <a:lumOff val="25000"/>
                  </a:schemeClr>
                </a:solidFill>
              </a:rPr>
              <a:t>, and J.-M. Ogier, “Automatic text </a:t>
            </a:r>
            <a:r>
              <a:rPr lang="en-US" altLang="zh-TW" sz="900" dirty="0" err="1">
                <a:solidFill>
                  <a:schemeClr val="tx1">
                    <a:lumMod val="75000"/>
                    <a:lumOff val="25000"/>
                  </a:schemeClr>
                </a:solidFill>
              </a:rPr>
              <a:t>localisation</a:t>
            </a:r>
            <a:r>
              <a:rPr lang="en-US" altLang="zh-TW" sz="900" dirty="0">
                <a:solidFill>
                  <a:schemeClr val="tx1">
                    <a:lumMod val="75000"/>
                    <a:lumOff val="25000"/>
                  </a:schemeClr>
                </a:solidFill>
              </a:rPr>
              <a:t> in scanned comic books,” in Proceedings of the 9th International Conference on Computer Vision Theory and Applications, Barcelona, Spain, Feb 2013. </a:t>
            </a:r>
            <a:endParaRPr lang="zh-TW" altLang="en-US" sz="900" dirty="0">
              <a:solidFill>
                <a:schemeClr val="tx1">
                  <a:lumMod val="75000"/>
                  <a:lumOff val="25000"/>
                </a:schemeClr>
              </a:solidFill>
            </a:endParaRPr>
          </a:p>
        </p:txBody>
      </p:sp>
    </p:spTree>
    <p:extLst>
      <p:ext uri="{BB962C8B-B14F-4D97-AF65-F5344CB8AC3E}">
        <p14:creationId xmlns:p14="http://schemas.microsoft.com/office/powerpoint/2010/main" val="2163119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80" y="1845734"/>
            <a:ext cx="10058400" cy="4023360"/>
          </a:xfrm>
        </p:spPr>
        <p:txBody>
          <a:bodyPr>
            <a:normAutofit/>
          </a:bodyPr>
          <a:lstStyle/>
          <a:p>
            <a:pPr>
              <a:buFont typeface="Wingdings" panose="05000000000000000000" pitchFamily="2" charset="2"/>
              <a:buChar char="l"/>
            </a:pPr>
            <a:r>
              <a:rPr lang="en-US" altLang="zh-TW" b="1" dirty="0"/>
              <a:t>Domain Adaptation </a:t>
            </a:r>
            <a:r>
              <a:rPr lang="en-US" altLang="zh-TW" dirty="0"/>
              <a:t>can be used to leverage annotated data from a source domain in which it is plentiful to help learn the network parameters in a target domain in which there is little, or even no, annotated data.</a:t>
            </a:r>
          </a:p>
          <a:p>
            <a:pPr lvl="1">
              <a:buFont typeface="Wingdings" panose="05000000000000000000" pitchFamily="2" charset="2"/>
              <a:buChar char="l"/>
            </a:pPr>
            <a:r>
              <a:rPr lang="en-US" altLang="zh-TW" dirty="0"/>
              <a:t>The simplest approach: </a:t>
            </a:r>
          </a:p>
          <a:p>
            <a:pPr>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This will result in overfitting when too little labeled target data is available and is not applicable at all in the absence of any such labeled target data.</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3</a:t>
            </a:fld>
            <a:endParaRPr lang="zh-TW" altLang="en-US"/>
          </a:p>
        </p:txBody>
      </p:sp>
      <p:sp>
        <p:nvSpPr>
          <p:cNvPr id="7" name="矩形: 圓角 6">
            <a:extLst>
              <a:ext uri="{FF2B5EF4-FFF2-40B4-BE49-F238E27FC236}">
                <a16:creationId xmlns:a16="http://schemas.microsoft.com/office/drawing/2014/main" id="{D89B8C25-716B-40FD-AC82-AC8125330D2A}"/>
              </a:ext>
            </a:extLst>
          </p:cNvPr>
          <p:cNvSpPr/>
          <p:nvPr/>
        </p:nvSpPr>
        <p:spPr>
          <a:xfrm>
            <a:off x="4188822" y="2856410"/>
            <a:ext cx="1158240" cy="5725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b="1" dirty="0">
                <a:solidFill>
                  <a:schemeClr val="tx1">
                    <a:lumMod val="75000"/>
                    <a:lumOff val="25000"/>
                  </a:schemeClr>
                </a:solidFill>
              </a:rPr>
              <a:t>Source Domain</a:t>
            </a:r>
            <a:endParaRPr lang="zh-TW" altLang="en-US" sz="1400" b="1" dirty="0">
              <a:solidFill>
                <a:schemeClr val="tx1">
                  <a:lumMod val="75000"/>
                  <a:lumOff val="25000"/>
                </a:schemeClr>
              </a:solidFill>
            </a:endParaRPr>
          </a:p>
        </p:txBody>
      </p:sp>
      <p:sp>
        <p:nvSpPr>
          <p:cNvPr id="8" name="矩形: 圓角 7">
            <a:extLst>
              <a:ext uri="{FF2B5EF4-FFF2-40B4-BE49-F238E27FC236}">
                <a16:creationId xmlns:a16="http://schemas.microsoft.com/office/drawing/2014/main" id="{B3D17BAC-8BC0-46FD-8150-CBCA0D86489C}"/>
              </a:ext>
            </a:extLst>
          </p:cNvPr>
          <p:cNvSpPr/>
          <p:nvPr/>
        </p:nvSpPr>
        <p:spPr>
          <a:xfrm>
            <a:off x="6844940" y="2856410"/>
            <a:ext cx="1158240" cy="5725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b="1" dirty="0">
                <a:solidFill>
                  <a:schemeClr val="tx1">
                    <a:lumMod val="75000"/>
                    <a:lumOff val="25000"/>
                  </a:schemeClr>
                </a:solidFill>
              </a:rPr>
              <a:t>Target</a:t>
            </a:r>
            <a:r>
              <a:rPr lang="en-US" altLang="zh-TW" sz="1200" b="1" dirty="0">
                <a:solidFill>
                  <a:schemeClr val="tx1">
                    <a:lumMod val="75000"/>
                    <a:lumOff val="25000"/>
                  </a:schemeClr>
                </a:solidFill>
              </a:rPr>
              <a:t> </a:t>
            </a:r>
            <a:r>
              <a:rPr lang="en-US" altLang="zh-TW" sz="1400" b="1" dirty="0">
                <a:solidFill>
                  <a:schemeClr val="tx1">
                    <a:lumMod val="75000"/>
                    <a:lumOff val="25000"/>
                  </a:schemeClr>
                </a:solidFill>
              </a:rPr>
              <a:t>Domain</a:t>
            </a:r>
            <a:endParaRPr lang="zh-TW" altLang="en-US" sz="1200" b="1" dirty="0">
              <a:solidFill>
                <a:schemeClr val="tx1">
                  <a:lumMod val="75000"/>
                  <a:lumOff val="25000"/>
                </a:schemeClr>
              </a:solidFill>
            </a:endParaRPr>
          </a:p>
        </p:txBody>
      </p:sp>
      <p:sp>
        <p:nvSpPr>
          <p:cNvPr id="9" name="箭號: 向右 8">
            <a:extLst>
              <a:ext uri="{FF2B5EF4-FFF2-40B4-BE49-F238E27FC236}">
                <a16:creationId xmlns:a16="http://schemas.microsoft.com/office/drawing/2014/main" id="{D761B911-7AFF-48D3-A9CA-462AFF709EDA}"/>
              </a:ext>
            </a:extLst>
          </p:cNvPr>
          <p:cNvSpPr/>
          <p:nvPr/>
        </p:nvSpPr>
        <p:spPr>
          <a:xfrm>
            <a:off x="5647509" y="3068681"/>
            <a:ext cx="896982" cy="1480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a:extLst>
              <a:ext uri="{FF2B5EF4-FFF2-40B4-BE49-F238E27FC236}">
                <a16:creationId xmlns:a16="http://schemas.microsoft.com/office/drawing/2014/main" id="{E977C826-9E42-45A1-BC7E-6E4A86DB2DFD}"/>
              </a:ext>
            </a:extLst>
          </p:cNvPr>
          <p:cNvSpPr txBox="1"/>
          <p:nvPr/>
        </p:nvSpPr>
        <p:spPr>
          <a:xfrm>
            <a:off x="5647509" y="2755766"/>
            <a:ext cx="896982" cy="307777"/>
          </a:xfrm>
          <a:prstGeom prst="rect">
            <a:avLst/>
          </a:prstGeom>
          <a:noFill/>
        </p:spPr>
        <p:txBody>
          <a:bodyPr wrap="square" rtlCol="0">
            <a:spAutoFit/>
          </a:bodyPr>
          <a:lstStyle/>
          <a:p>
            <a:r>
              <a:rPr lang="en-US" altLang="zh-TW" sz="1400" b="1" dirty="0">
                <a:solidFill>
                  <a:schemeClr val="tx1">
                    <a:lumMod val="75000"/>
                    <a:lumOff val="25000"/>
                  </a:schemeClr>
                </a:solidFill>
              </a:rPr>
              <a:t>Fine-tune</a:t>
            </a:r>
            <a:endParaRPr lang="zh-TW" altLang="en-US" sz="1400" b="1" dirty="0">
              <a:solidFill>
                <a:schemeClr val="tx1">
                  <a:lumMod val="75000"/>
                  <a:lumOff val="25000"/>
                </a:schemeClr>
              </a:solidFill>
            </a:endParaRPr>
          </a:p>
        </p:txBody>
      </p:sp>
    </p:spTree>
    <p:extLst>
      <p:ext uri="{BB962C8B-B14F-4D97-AF65-F5344CB8AC3E}">
        <p14:creationId xmlns:p14="http://schemas.microsoft.com/office/powerpoint/2010/main" val="95993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a:xfrm>
            <a:off x="1097280" y="1845733"/>
            <a:ext cx="10058400" cy="4424437"/>
          </a:xfrm>
        </p:spPr>
        <p:txBody>
          <a:bodyPr/>
          <a:lstStyle/>
          <a:p>
            <a:pPr>
              <a:buFont typeface="Wingdings" panose="05000000000000000000" pitchFamily="2" charset="2"/>
              <a:buChar char="l"/>
            </a:pPr>
            <a:r>
              <a:rPr lang="en-US" altLang="zh-TW" b="1" dirty="0"/>
              <a:t>Label Data </a:t>
            </a:r>
          </a:p>
        </p:txBody>
      </p:sp>
      <p:pic>
        <p:nvPicPr>
          <p:cNvPr id="6" name="圖片 5">
            <a:extLst>
              <a:ext uri="{FF2B5EF4-FFF2-40B4-BE49-F238E27FC236}">
                <a16:creationId xmlns:a16="http://schemas.microsoft.com/office/drawing/2014/main" id="{F1BCB6FF-21D5-444E-BE11-1EE6A3F183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280" y="2453081"/>
            <a:ext cx="4998720" cy="3535975"/>
          </a:xfrm>
          <a:prstGeom prst="rect">
            <a:avLst/>
          </a:prstGeom>
        </p:spPr>
      </p:pic>
      <p:pic>
        <p:nvPicPr>
          <p:cNvPr id="9" name="圖片 8">
            <a:extLst>
              <a:ext uri="{FF2B5EF4-FFF2-40B4-BE49-F238E27FC236}">
                <a16:creationId xmlns:a16="http://schemas.microsoft.com/office/drawing/2014/main" id="{70B533E7-35E5-4EFA-9156-04AD52710A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0336" y="2453081"/>
            <a:ext cx="4998720" cy="3535975"/>
          </a:xfrm>
          <a:prstGeom prst="rect">
            <a:avLst/>
          </a:prstGeom>
        </p:spPr>
      </p:pic>
    </p:spTree>
    <p:extLst>
      <p:ext uri="{BB962C8B-B14F-4D97-AF65-F5344CB8AC3E}">
        <p14:creationId xmlns:p14="http://schemas.microsoft.com/office/powerpoint/2010/main" val="462692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BF9C51F-9BD9-4FF5-9461-2B40A9078C8A}"/>
              </a:ext>
            </a:extLst>
          </p:cNvPr>
          <p:cNvSpPr>
            <a:spLocks noGrp="1"/>
          </p:cNvSpPr>
          <p:nvPr>
            <p:ph type="title"/>
          </p:nvPr>
        </p:nvSpPr>
        <p:spPr/>
        <p:txBody>
          <a:bodyPr/>
          <a:lstStyle/>
          <a:p>
            <a:r>
              <a:rPr lang="en-US" altLang="zh-TW" dirty="0"/>
              <a:t>Progress Report</a:t>
            </a:r>
            <a:endParaRPr lang="zh-TW" altLang="en-US" dirty="0"/>
          </a:p>
        </p:txBody>
      </p:sp>
      <p:sp>
        <p:nvSpPr>
          <p:cNvPr id="4" name="投影片編號版面配置區 3">
            <a:extLst>
              <a:ext uri="{FF2B5EF4-FFF2-40B4-BE49-F238E27FC236}">
                <a16:creationId xmlns:a16="http://schemas.microsoft.com/office/drawing/2014/main" id="{85AABE27-F2D9-48C2-8571-CF30E4EB4E72}"/>
              </a:ext>
            </a:extLst>
          </p:cNvPr>
          <p:cNvSpPr>
            <a:spLocks noGrp="1"/>
          </p:cNvSpPr>
          <p:nvPr>
            <p:ph type="sldNum" sz="quarter" idx="12"/>
          </p:nvPr>
        </p:nvSpPr>
        <p:spPr/>
        <p:txBody>
          <a:bodyPr/>
          <a:lstStyle/>
          <a:p>
            <a:fld id="{207B366D-033A-40E0-B546-4D1068A8F74A}" type="slidenum">
              <a:rPr lang="zh-TW" altLang="en-US" smtClean="0"/>
              <a:t>31</a:t>
            </a:fld>
            <a:endParaRPr lang="zh-TW" altLang="en-US"/>
          </a:p>
        </p:txBody>
      </p:sp>
      <p:graphicFrame>
        <p:nvGraphicFramePr>
          <p:cNvPr id="10" name="表格 12">
            <a:extLst>
              <a:ext uri="{FF2B5EF4-FFF2-40B4-BE49-F238E27FC236}">
                <a16:creationId xmlns:a16="http://schemas.microsoft.com/office/drawing/2014/main" id="{26872C5A-AB43-41F3-BB45-540DA8B8A9F6}"/>
              </a:ext>
            </a:extLst>
          </p:cNvPr>
          <p:cNvGraphicFramePr>
            <a:graphicFrameLocks noGrp="1"/>
          </p:cNvGraphicFramePr>
          <p:nvPr>
            <p:ph idx="1"/>
            <p:extLst>
              <p:ext uri="{D42A27DB-BD31-4B8C-83A1-F6EECF244321}">
                <p14:modId xmlns:p14="http://schemas.microsoft.com/office/powerpoint/2010/main" val="283489999"/>
              </p:ext>
            </p:extLst>
          </p:nvPr>
        </p:nvGraphicFramePr>
        <p:xfrm>
          <a:off x="1151205" y="1865116"/>
          <a:ext cx="9889589" cy="2574327"/>
        </p:xfrm>
        <a:graphic>
          <a:graphicData uri="http://schemas.openxmlformats.org/drawingml/2006/table">
            <a:tbl>
              <a:tblPr firstRow="1" bandRow="1">
                <a:tableStyleId>{D27102A9-8310-4765-A935-A1911B00CA55}</a:tableStyleId>
              </a:tblPr>
              <a:tblGrid>
                <a:gridCol w="4949963">
                  <a:extLst>
                    <a:ext uri="{9D8B030D-6E8A-4147-A177-3AD203B41FA5}">
                      <a16:colId xmlns:a16="http://schemas.microsoft.com/office/drawing/2014/main" val="913322360"/>
                    </a:ext>
                  </a:extLst>
                </a:gridCol>
                <a:gridCol w="1646542">
                  <a:extLst>
                    <a:ext uri="{9D8B030D-6E8A-4147-A177-3AD203B41FA5}">
                      <a16:colId xmlns:a16="http://schemas.microsoft.com/office/drawing/2014/main" val="3202718276"/>
                    </a:ext>
                  </a:extLst>
                </a:gridCol>
                <a:gridCol w="1646542">
                  <a:extLst>
                    <a:ext uri="{9D8B030D-6E8A-4147-A177-3AD203B41FA5}">
                      <a16:colId xmlns:a16="http://schemas.microsoft.com/office/drawing/2014/main" val="3973416612"/>
                    </a:ext>
                  </a:extLst>
                </a:gridCol>
                <a:gridCol w="1646542">
                  <a:extLst>
                    <a:ext uri="{9D8B030D-6E8A-4147-A177-3AD203B41FA5}">
                      <a16:colId xmlns:a16="http://schemas.microsoft.com/office/drawing/2014/main" val="1863301723"/>
                    </a:ext>
                  </a:extLst>
                </a:gridCol>
              </a:tblGrid>
              <a:tr h="367761">
                <a:tc>
                  <a:txBody>
                    <a:bodyPr/>
                    <a:lstStyle/>
                    <a:p>
                      <a:pPr algn="l"/>
                      <a:r>
                        <a:rPr lang="en-US" altLang="zh-TW" dirty="0"/>
                        <a:t>Method</a:t>
                      </a:r>
                      <a:endParaRPr lang="zh-TW" altLang="en-US" dirty="0"/>
                    </a:p>
                  </a:txBody>
                  <a:tcPr/>
                </a:tc>
                <a:tc>
                  <a:txBody>
                    <a:bodyPr/>
                    <a:lstStyle/>
                    <a:p>
                      <a:pPr algn="ctr"/>
                      <a:r>
                        <a:rPr lang="en-US" altLang="zh-TW" dirty="0"/>
                        <a:t>Precision</a:t>
                      </a:r>
                      <a:endParaRPr lang="zh-TW" altLang="en-US" dirty="0"/>
                    </a:p>
                  </a:txBody>
                  <a:tcPr/>
                </a:tc>
                <a:tc>
                  <a:txBody>
                    <a:bodyPr/>
                    <a:lstStyle/>
                    <a:p>
                      <a:pPr algn="ctr"/>
                      <a:r>
                        <a:rPr lang="en-US" altLang="zh-TW" dirty="0"/>
                        <a:t>Recall</a:t>
                      </a:r>
                      <a:endParaRPr lang="zh-TW" altLang="en-US" dirty="0"/>
                    </a:p>
                  </a:txBody>
                  <a:tcPr/>
                </a:tc>
                <a:tc>
                  <a:txBody>
                    <a:bodyPr/>
                    <a:lstStyle/>
                    <a:p>
                      <a:pPr algn="ctr"/>
                      <a:r>
                        <a:rPr lang="en-US" altLang="zh-TW" dirty="0"/>
                        <a:t>F-measures</a:t>
                      </a:r>
                      <a:endParaRPr lang="zh-TW" altLang="en-US" dirty="0"/>
                    </a:p>
                  </a:txBody>
                  <a:tcPr/>
                </a:tc>
                <a:extLst>
                  <a:ext uri="{0D108BD9-81ED-4DB2-BD59-A6C34878D82A}">
                    <a16:rowId xmlns:a16="http://schemas.microsoft.com/office/drawing/2014/main" val="1265100675"/>
                  </a:ext>
                </a:extLst>
              </a:tr>
              <a:tr h="367761">
                <a:tc>
                  <a:txBody>
                    <a:bodyPr/>
                    <a:lstStyle/>
                    <a:p>
                      <a:pPr algn="l"/>
                      <a:r>
                        <a:rPr lang="en-US" altLang="zh-TW" dirty="0"/>
                        <a:t>Baseline</a:t>
                      </a:r>
                      <a:r>
                        <a:rPr lang="zh-TW" altLang="en-US" dirty="0"/>
                        <a:t> </a:t>
                      </a:r>
                      <a:r>
                        <a:rPr lang="en-US" altLang="zh-TW" dirty="0"/>
                        <a:t>(w/o fine-tune)</a:t>
                      </a:r>
                      <a:endParaRPr lang="zh-TW" altLang="en-US" dirty="0"/>
                    </a:p>
                  </a:txBody>
                  <a:tcPr/>
                </a:tc>
                <a:tc>
                  <a:txBody>
                    <a:bodyPr/>
                    <a:lstStyle/>
                    <a:p>
                      <a:pPr algn="ctr"/>
                      <a:r>
                        <a:rPr lang="en-US" altLang="zh-TW" dirty="0"/>
                        <a:t>0.018</a:t>
                      </a:r>
                      <a:endParaRPr lang="zh-TW" altLang="en-US" dirty="0"/>
                    </a:p>
                  </a:txBody>
                  <a:tcPr/>
                </a:tc>
                <a:tc>
                  <a:txBody>
                    <a:bodyPr/>
                    <a:lstStyle/>
                    <a:p>
                      <a:pPr algn="ctr"/>
                      <a:r>
                        <a:rPr lang="en-US" altLang="zh-TW" dirty="0"/>
                        <a:t>0.023</a:t>
                      </a:r>
                      <a:endParaRPr lang="zh-TW" altLang="en-US" dirty="0"/>
                    </a:p>
                  </a:txBody>
                  <a:tcPr/>
                </a:tc>
                <a:tc>
                  <a:txBody>
                    <a:bodyPr/>
                    <a:lstStyle/>
                    <a:p>
                      <a:pPr algn="ctr"/>
                      <a:r>
                        <a:rPr lang="en-US" altLang="zh-TW" dirty="0"/>
                        <a:t>0.020</a:t>
                      </a:r>
                      <a:endParaRPr lang="zh-TW" altLang="en-US" dirty="0"/>
                    </a:p>
                  </a:txBody>
                  <a:tcPr/>
                </a:tc>
                <a:extLst>
                  <a:ext uri="{0D108BD9-81ED-4DB2-BD59-A6C34878D82A}">
                    <a16:rowId xmlns:a16="http://schemas.microsoft.com/office/drawing/2014/main" val="3959175492"/>
                  </a:ext>
                </a:extLst>
              </a:tr>
              <a:tr h="367761">
                <a:tc>
                  <a:txBody>
                    <a:bodyPr/>
                    <a:lstStyle/>
                    <a:p>
                      <a:pPr algn="l"/>
                      <a:r>
                        <a:rPr lang="en-US" altLang="zh-TW" dirty="0"/>
                        <a:t>VGG16 (</a:t>
                      </a:r>
                      <a:r>
                        <a:rPr lang="en-US" altLang="zh-TW" dirty="0" err="1"/>
                        <a:t>SynText</a:t>
                      </a:r>
                      <a:r>
                        <a:rPr lang="en-US" altLang="zh-TW" dirty="0"/>
                        <a:t> pretrained + fine-tune)</a:t>
                      </a:r>
                      <a:endParaRPr lang="zh-TW" altLang="en-US" dirty="0"/>
                    </a:p>
                  </a:txBody>
                  <a:tcPr/>
                </a:tc>
                <a:tc>
                  <a:txBody>
                    <a:bodyPr/>
                    <a:lstStyle/>
                    <a:p>
                      <a:pPr algn="ctr"/>
                      <a:r>
                        <a:rPr lang="en-US" altLang="zh-TW" dirty="0"/>
                        <a:t>0.134</a:t>
                      </a:r>
                      <a:endParaRPr lang="zh-TW" altLang="en-US" dirty="0"/>
                    </a:p>
                  </a:txBody>
                  <a:tcPr/>
                </a:tc>
                <a:tc>
                  <a:txBody>
                    <a:bodyPr/>
                    <a:lstStyle/>
                    <a:p>
                      <a:pPr algn="ctr"/>
                      <a:r>
                        <a:rPr lang="en-US" altLang="zh-TW" dirty="0"/>
                        <a:t>0.452</a:t>
                      </a:r>
                      <a:endParaRPr lang="zh-TW" altLang="en-US" dirty="0"/>
                    </a:p>
                  </a:txBody>
                  <a:tcPr/>
                </a:tc>
                <a:tc>
                  <a:txBody>
                    <a:bodyPr/>
                    <a:lstStyle/>
                    <a:p>
                      <a:pPr algn="ctr"/>
                      <a:r>
                        <a:rPr lang="en-US" altLang="zh-TW" dirty="0"/>
                        <a:t>0.207</a:t>
                      </a:r>
                      <a:endParaRPr lang="zh-TW" altLang="en-US" dirty="0"/>
                    </a:p>
                  </a:txBody>
                  <a:tcPr/>
                </a:tc>
                <a:extLst>
                  <a:ext uri="{0D108BD9-81ED-4DB2-BD59-A6C34878D82A}">
                    <a16:rowId xmlns:a16="http://schemas.microsoft.com/office/drawing/2014/main" val="4136022564"/>
                  </a:ext>
                </a:extLst>
              </a:tr>
              <a:tr h="367761">
                <a:tc>
                  <a:txBody>
                    <a:bodyPr/>
                    <a:lstStyle/>
                    <a:p>
                      <a:pPr algn="l"/>
                      <a:r>
                        <a:rPr lang="en-US" altLang="zh-TW" dirty="0"/>
                        <a:t>VGG16 (with Ranger &amp; Cosine Annealing)</a:t>
                      </a:r>
                      <a:endParaRPr lang="zh-TW" altLang="en-US" dirty="0"/>
                    </a:p>
                  </a:txBody>
                  <a:tcPr/>
                </a:tc>
                <a:tc>
                  <a:txBody>
                    <a:bodyPr/>
                    <a:lstStyle/>
                    <a:p>
                      <a:pPr algn="ctr"/>
                      <a:r>
                        <a:rPr lang="en-US" altLang="zh-TW" dirty="0"/>
                        <a:t>0.148</a:t>
                      </a:r>
                      <a:endParaRPr lang="zh-TW" altLang="en-US" dirty="0"/>
                    </a:p>
                  </a:txBody>
                  <a:tcPr/>
                </a:tc>
                <a:tc>
                  <a:txBody>
                    <a:bodyPr/>
                    <a:lstStyle/>
                    <a:p>
                      <a:pPr algn="ctr"/>
                      <a:r>
                        <a:rPr lang="en-US" altLang="zh-TW" b="0" dirty="0"/>
                        <a:t>0.547</a:t>
                      </a:r>
                      <a:endParaRPr lang="zh-TW" altLang="en-US" b="0" dirty="0"/>
                    </a:p>
                  </a:txBody>
                  <a:tcPr/>
                </a:tc>
                <a:tc>
                  <a:txBody>
                    <a:bodyPr/>
                    <a:lstStyle/>
                    <a:p>
                      <a:pPr algn="ctr"/>
                      <a:r>
                        <a:rPr lang="en-US" altLang="zh-TW" dirty="0"/>
                        <a:t>0.233</a:t>
                      </a:r>
                      <a:endParaRPr lang="zh-TW" altLang="en-US" dirty="0"/>
                    </a:p>
                  </a:txBody>
                  <a:tcPr/>
                </a:tc>
                <a:extLst>
                  <a:ext uri="{0D108BD9-81ED-4DB2-BD59-A6C34878D82A}">
                    <a16:rowId xmlns:a16="http://schemas.microsoft.com/office/drawing/2014/main" val="338464904"/>
                  </a:ext>
                </a:extLst>
              </a:tr>
              <a:tr h="367761">
                <a:tc>
                  <a:txBody>
                    <a:bodyPr/>
                    <a:lstStyle/>
                    <a:p>
                      <a:pPr algn="l"/>
                      <a:r>
                        <a:rPr lang="en-US" altLang="zh-TW" dirty="0"/>
                        <a:t>VGG16</a:t>
                      </a:r>
                      <a:r>
                        <a:rPr lang="zh-TW" altLang="en-US" dirty="0"/>
                        <a:t> </a:t>
                      </a:r>
                      <a:r>
                        <a:rPr lang="en-US" altLang="zh-TW" dirty="0"/>
                        <a:t>(test on Label data)</a:t>
                      </a:r>
                      <a:endParaRPr lang="zh-TW" altLang="en-US" dirty="0"/>
                    </a:p>
                  </a:txBody>
                  <a:tcPr/>
                </a:tc>
                <a:tc>
                  <a:txBody>
                    <a:bodyPr/>
                    <a:lstStyle/>
                    <a:p>
                      <a:pPr algn="ctr"/>
                      <a:r>
                        <a:rPr lang="en-US" altLang="zh-TW" dirty="0"/>
                        <a:t>0.366</a:t>
                      </a:r>
                      <a:endParaRPr lang="zh-TW" altLang="en-US" dirty="0"/>
                    </a:p>
                  </a:txBody>
                  <a:tcPr/>
                </a:tc>
                <a:tc>
                  <a:txBody>
                    <a:bodyPr/>
                    <a:lstStyle/>
                    <a:p>
                      <a:pPr algn="ctr"/>
                      <a:r>
                        <a:rPr lang="en-US" altLang="zh-TW" b="0" dirty="0"/>
                        <a:t>0.351</a:t>
                      </a:r>
                      <a:endParaRPr lang="zh-TW" altLang="en-US" b="0" dirty="0"/>
                    </a:p>
                  </a:txBody>
                  <a:tcPr/>
                </a:tc>
                <a:tc>
                  <a:txBody>
                    <a:bodyPr/>
                    <a:lstStyle/>
                    <a:p>
                      <a:pPr algn="ctr"/>
                      <a:r>
                        <a:rPr lang="en-US" altLang="zh-TW" dirty="0"/>
                        <a:t>0.358</a:t>
                      </a:r>
                      <a:endParaRPr lang="zh-TW" altLang="en-US" dirty="0"/>
                    </a:p>
                  </a:txBody>
                  <a:tcPr/>
                </a:tc>
                <a:extLst>
                  <a:ext uri="{0D108BD9-81ED-4DB2-BD59-A6C34878D82A}">
                    <a16:rowId xmlns:a16="http://schemas.microsoft.com/office/drawing/2014/main" val="4205739002"/>
                  </a:ext>
                </a:extLst>
              </a:tr>
              <a:tr h="367761">
                <a:tc>
                  <a:txBody>
                    <a:bodyPr/>
                    <a:lstStyle/>
                    <a:p>
                      <a:r>
                        <a:rPr lang="en-US" altLang="zh-TW" dirty="0"/>
                        <a:t>VGG16 (with Label data)</a:t>
                      </a:r>
                      <a:endParaRPr lang="zh-TW" altLang="en-US" dirty="0"/>
                    </a:p>
                  </a:txBody>
                  <a:tcPr/>
                </a:tc>
                <a:tc>
                  <a:txBody>
                    <a:bodyPr/>
                    <a:lstStyle/>
                    <a:p>
                      <a:pPr algn="ctr"/>
                      <a:r>
                        <a:rPr lang="en-US" altLang="zh-TW" dirty="0"/>
                        <a:t>0.588</a:t>
                      </a:r>
                      <a:endParaRPr lang="zh-TW" altLang="en-US" dirty="0"/>
                    </a:p>
                  </a:txBody>
                  <a:tcPr/>
                </a:tc>
                <a:tc>
                  <a:txBody>
                    <a:bodyPr/>
                    <a:lstStyle/>
                    <a:p>
                      <a:pPr algn="ctr"/>
                      <a:r>
                        <a:rPr lang="en-US" altLang="zh-TW" b="1" dirty="0"/>
                        <a:t>0.540</a:t>
                      </a:r>
                      <a:endParaRPr lang="zh-TW" altLang="en-US" b="1" dirty="0"/>
                    </a:p>
                  </a:txBody>
                  <a:tcPr/>
                </a:tc>
                <a:tc>
                  <a:txBody>
                    <a:bodyPr/>
                    <a:lstStyle/>
                    <a:p>
                      <a:pPr algn="ctr"/>
                      <a:r>
                        <a:rPr lang="en-US" altLang="zh-TW" b="1" dirty="0"/>
                        <a:t>0.563</a:t>
                      </a:r>
                      <a:endParaRPr lang="zh-TW" altLang="en-US" b="1" dirty="0"/>
                    </a:p>
                  </a:txBody>
                  <a:tcPr/>
                </a:tc>
                <a:extLst>
                  <a:ext uri="{0D108BD9-81ED-4DB2-BD59-A6C34878D82A}">
                    <a16:rowId xmlns:a16="http://schemas.microsoft.com/office/drawing/2014/main" val="3584610130"/>
                  </a:ext>
                </a:extLst>
              </a:tr>
              <a:tr h="367761">
                <a:tc>
                  <a:txBody>
                    <a:bodyPr/>
                    <a:lstStyle/>
                    <a:p>
                      <a:pPr algn="l"/>
                      <a:r>
                        <a:rPr lang="en-US" altLang="zh-TW" dirty="0"/>
                        <a:t>ResNet50 (with Label data)</a:t>
                      </a:r>
                      <a:endParaRPr lang="zh-TW" altLang="en-US" dirty="0"/>
                    </a:p>
                  </a:txBody>
                  <a:tcPr/>
                </a:tc>
                <a:tc>
                  <a:txBody>
                    <a:bodyPr/>
                    <a:lstStyle/>
                    <a:p>
                      <a:pPr algn="ctr"/>
                      <a:r>
                        <a:rPr lang="en-US" altLang="zh-TW" b="1" dirty="0"/>
                        <a:t>0.591</a:t>
                      </a:r>
                      <a:endParaRPr lang="zh-TW" altLang="en-US" b="1" dirty="0"/>
                    </a:p>
                  </a:txBody>
                  <a:tcPr/>
                </a:tc>
                <a:tc>
                  <a:txBody>
                    <a:bodyPr/>
                    <a:lstStyle/>
                    <a:p>
                      <a:pPr algn="ctr"/>
                      <a:r>
                        <a:rPr lang="en-US" altLang="zh-TW" b="0" dirty="0"/>
                        <a:t>0.527</a:t>
                      </a:r>
                      <a:endParaRPr lang="zh-TW" altLang="en-US" b="0" dirty="0"/>
                    </a:p>
                  </a:txBody>
                  <a:tcPr/>
                </a:tc>
                <a:tc>
                  <a:txBody>
                    <a:bodyPr/>
                    <a:lstStyle/>
                    <a:p>
                      <a:pPr algn="ctr"/>
                      <a:r>
                        <a:rPr lang="en-US" altLang="zh-TW" dirty="0"/>
                        <a:t>0.557</a:t>
                      </a:r>
                      <a:endParaRPr lang="zh-TW" altLang="en-US" dirty="0"/>
                    </a:p>
                  </a:txBody>
                  <a:tcPr/>
                </a:tc>
                <a:extLst>
                  <a:ext uri="{0D108BD9-81ED-4DB2-BD59-A6C34878D82A}">
                    <a16:rowId xmlns:a16="http://schemas.microsoft.com/office/drawing/2014/main" val="3123276979"/>
                  </a:ext>
                </a:extLst>
              </a:tr>
            </a:tbl>
          </a:graphicData>
        </a:graphic>
      </p:graphicFrame>
    </p:spTree>
    <p:extLst>
      <p:ext uri="{BB962C8B-B14F-4D97-AF65-F5344CB8AC3E}">
        <p14:creationId xmlns:p14="http://schemas.microsoft.com/office/powerpoint/2010/main" val="4293848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a:xfrm>
            <a:off x="1097280" y="1845733"/>
            <a:ext cx="10058400" cy="4424437"/>
          </a:xfrm>
        </p:spPr>
        <p:txBody>
          <a:bodyPr/>
          <a:lstStyle/>
          <a:p>
            <a:pPr>
              <a:buFont typeface="Wingdings" panose="05000000000000000000" pitchFamily="2" charset="2"/>
              <a:buChar char="l"/>
            </a:pPr>
            <a:r>
              <a:rPr lang="en-US" altLang="zh-TW" b="1" dirty="0"/>
              <a:t>VGG16 vs. ResNet50</a:t>
            </a:r>
          </a:p>
        </p:txBody>
      </p:sp>
      <p:pic>
        <p:nvPicPr>
          <p:cNvPr id="5" name="圖片 4" descr="一張含有 文字, 白板 的圖片&#10;&#10;自動產生的描述">
            <a:extLst>
              <a:ext uri="{FF2B5EF4-FFF2-40B4-BE49-F238E27FC236}">
                <a16:creationId xmlns:a16="http://schemas.microsoft.com/office/drawing/2014/main" id="{30121E62-8553-4912-9342-FB8F2A5F98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280" y="2437951"/>
            <a:ext cx="4580308" cy="3240000"/>
          </a:xfrm>
          <a:prstGeom prst="rect">
            <a:avLst/>
          </a:prstGeom>
        </p:spPr>
      </p:pic>
      <p:pic>
        <p:nvPicPr>
          <p:cNvPr id="8" name="圖片 7" descr="一張含有 文字, 白板 的圖片&#10;&#10;自動產生的描述">
            <a:extLst>
              <a:ext uri="{FF2B5EF4-FFF2-40B4-BE49-F238E27FC236}">
                <a16:creationId xmlns:a16="http://schemas.microsoft.com/office/drawing/2014/main" id="{288C9885-B866-49C1-9593-82C0563F6E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437951"/>
            <a:ext cx="4580308" cy="3240000"/>
          </a:xfrm>
          <a:prstGeom prst="rect">
            <a:avLst/>
          </a:prstGeom>
        </p:spPr>
      </p:pic>
    </p:spTree>
    <p:extLst>
      <p:ext uri="{BB962C8B-B14F-4D97-AF65-F5344CB8AC3E}">
        <p14:creationId xmlns:p14="http://schemas.microsoft.com/office/powerpoint/2010/main" val="1575187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a:xfrm>
            <a:off x="1097280" y="1845733"/>
            <a:ext cx="10058400" cy="4424437"/>
          </a:xfrm>
        </p:spPr>
        <p:txBody>
          <a:bodyPr/>
          <a:lstStyle/>
          <a:p>
            <a:pPr>
              <a:buFont typeface="Wingdings" panose="05000000000000000000" pitchFamily="2" charset="2"/>
              <a:buChar char="l"/>
            </a:pPr>
            <a:r>
              <a:rPr lang="en-US" altLang="zh-TW" b="1" dirty="0"/>
              <a:t>VGG16 vs. ResNet50</a:t>
            </a:r>
          </a:p>
        </p:txBody>
      </p:sp>
      <p:pic>
        <p:nvPicPr>
          <p:cNvPr id="5" name="圖片 4">
            <a:extLst>
              <a:ext uri="{FF2B5EF4-FFF2-40B4-BE49-F238E27FC236}">
                <a16:creationId xmlns:a16="http://schemas.microsoft.com/office/drawing/2014/main" id="{9DDF2670-2C03-4F58-9C7E-D52340859F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280" y="2437951"/>
            <a:ext cx="4580309" cy="3240000"/>
          </a:xfrm>
          <a:prstGeom prst="rect">
            <a:avLst/>
          </a:prstGeom>
        </p:spPr>
      </p:pic>
      <p:pic>
        <p:nvPicPr>
          <p:cNvPr id="7" name="圖片 6" descr="一張含有 文字 的圖片&#10;&#10;自動產生的描述">
            <a:extLst>
              <a:ext uri="{FF2B5EF4-FFF2-40B4-BE49-F238E27FC236}">
                <a16:creationId xmlns:a16="http://schemas.microsoft.com/office/drawing/2014/main" id="{451C1DB1-411F-46F1-8858-E02929AD57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6480" y="2437951"/>
            <a:ext cx="4580308" cy="3240000"/>
          </a:xfrm>
          <a:prstGeom prst="rect">
            <a:avLst/>
          </a:prstGeom>
        </p:spPr>
      </p:pic>
    </p:spTree>
    <p:extLst>
      <p:ext uri="{BB962C8B-B14F-4D97-AF65-F5344CB8AC3E}">
        <p14:creationId xmlns:p14="http://schemas.microsoft.com/office/powerpoint/2010/main" val="4279463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a:xfrm>
            <a:off x="1097280" y="1845733"/>
            <a:ext cx="10058400" cy="4424437"/>
          </a:xfrm>
        </p:spPr>
        <p:txBody>
          <a:bodyPr/>
          <a:lstStyle/>
          <a:p>
            <a:pPr>
              <a:buFont typeface="Wingdings" panose="05000000000000000000" pitchFamily="2" charset="2"/>
              <a:buChar char="l"/>
            </a:pPr>
            <a:r>
              <a:rPr lang="en-US" altLang="zh-TW" b="1" dirty="0"/>
              <a:t>VGG16 vs. ResNet50</a:t>
            </a:r>
          </a:p>
        </p:txBody>
      </p:sp>
      <p:pic>
        <p:nvPicPr>
          <p:cNvPr id="7" name="圖片 6" descr="一張含有 文字, 差異 的圖片&#10;&#10;自動產生的描述">
            <a:extLst>
              <a:ext uri="{FF2B5EF4-FFF2-40B4-BE49-F238E27FC236}">
                <a16:creationId xmlns:a16="http://schemas.microsoft.com/office/drawing/2014/main" id="{B5469343-CD68-401E-9180-0E0BEEFCE4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26480" y="2437951"/>
            <a:ext cx="4580308" cy="3240000"/>
          </a:xfrm>
          <a:prstGeom prst="rect">
            <a:avLst/>
          </a:prstGeom>
        </p:spPr>
      </p:pic>
      <p:pic>
        <p:nvPicPr>
          <p:cNvPr id="9" name="圖片 8">
            <a:extLst>
              <a:ext uri="{FF2B5EF4-FFF2-40B4-BE49-F238E27FC236}">
                <a16:creationId xmlns:a16="http://schemas.microsoft.com/office/drawing/2014/main" id="{22A14EBB-6486-4630-8B06-CD189BE529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280" y="2437951"/>
            <a:ext cx="4580308" cy="3240000"/>
          </a:xfrm>
          <a:prstGeom prst="rect">
            <a:avLst/>
          </a:prstGeom>
        </p:spPr>
      </p:pic>
    </p:spTree>
    <p:extLst>
      <p:ext uri="{BB962C8B-B14F-4D97-AF65-F5344CB8AC3E}">
        <p14:creationId xmlns:p14="http://schemas.microsoft.com/office/powerpoint/2010/main" val="19920559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pPr algn="ctr"/>
            <a:r>
              <a:rPr lang="en-US" altLang="zh-TW" b="1" dirty="0"/>
              <a:t>END</a:t>
            </a:r>
            <a:endParaRPr lang="zh-TW" altLang="en-US" b="1" dirty="0"/>
          </a:p>
        </p:txBody>
      </p:sp>
      <p:sp>
        <p:nvSpPr>
          <p:cNvPr id="3" name="副標題 2"/>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166528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80" y="1845734"/>
            <a:ext cx="7053943" cy="4023360"/>
          </a:xfrm>
        </p:spPr>
        <p:txBody>
          <a:bodyPr>
            <a:normAutofit/>
          </a:bodyPr>
          <a:lstStyle/>
          <a:p>
            <a:pPr>
              <a:buFont typeface="Wingdings" panose="05000000000000000000" pitchFamily="2" charset="2"/>
              <a:buChar char="l"/>
            </a:pPr>
            <a:r>
              <a:rPr lang="en-US" altLang="zh-TW" dirty="0"/>
              <a:t>One way to overcome this problem is to design features that are invariant to the domain shift, that is, the differences between the statistics in the two domains.</a:t>
            </a:r>
          </a:p>
          <a:p>
            <a:pPr lvl="1">
              <a:buFont typeface="Wingdings" panose="05000000000000000000" pitchFamily="2" charset="2"/>
              <a:buChar char="l"/>
            </a:pPr>
            <a:r>
              <a:rPr lang="en-US" altLang="zh-TW" dirty="0"/>
              <a:t>While effective when the domain shift is due to lighting or environmental changes, enforcing this kind of statistical invariance may discard information and negatively impact performance.</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To overcome this, it has been proposed to explicitly model the domain shift [10, 11].</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4</a:t>
            </a:fld>
            <a:endParaRPr lang="zh-TW" altLang="en-US"/>
          </a:p>
        </p:txBody>
      </p:sp>
      <p:pic>
        <p:nvPicPr>
          <p:cNvPr id="6" name="圖片 5">
            <a:extLst>
              <a:ext uri="{FF2B5EF4-FFF2-40B4-BE49-F238E27FC236}">
                <a16:creationId xmlns:a16="http://schemas.microsoft.com/office/drawing/2014/main" id="{1AFB9A9A-5DFC-40E7-9CFC-F9F54B19E724}"/>
              </a:ext>
            </a:extLst>
          </p:cNvPr>
          <p:cNvPicPr>
            <a:picLocks noChangeAspect="1"/>
          </p:cNvPicPr>
          <p:nvPr/>
        </p:nvPicPr>
        <p:blipFill>
          <a:blip r:embed="rId2"/>
          <a:stretch>
            <a:fillRect/>
          </a:stretch>
        </p:blipFill>
        <p:spPr>
          <a:xfrm>
            <a:off x="8353001" y="632484"/>
            <a:ext cx="3094913" cy="3022939"/>
          </a:xfrm>
          <a:prstGeom prst="rect">
            <a:avLst/>
          </a:prstGeom>
        </p:spPr>
      </p:pic>
      <p:pic>
        <p:nvPicPr>
          <p:cNvPr id="12" name="圖片 11">
            <a:extLst>
              <a:ext uri="{FF2B5EF4-FFF2-40B4-BE49-F238E27FC236}">
                <a16:creationId xmlns:a16="http://schemas.microsoft.com/office/drawing/2014/main" id="{9E8DF899-22B2-4062-8FC5-0112E36670EB}"/>
              </a:ext>
            </a:extLst>
          </p:cNvPr>
          <p:cNvPicPr>
            <a:picLocks noChangeAspect="1"/>
          </p:cNvPicPr>
          <p:nvPr/>
        </p:nvPicPr>
        <p:blipFill>
          <a:blip r:embed="rId3"/>
          <a:stretch>
            <a:fillRect/>
          </a:stretch>
        </p:blipFill>
        <p:spPr>
          <a:xfrm>
            <a:off x="7735078" y="4046307"/>
            <a:ext cx="4385387" cy="1987506"/>
          </a:xfrm>
          <a:prstGeom prst="rect">
            <a:avLst/>
          </a:prstGeom>
        </p:spPr>
      </p:pic>
      <p:sp>
        <p:nvSpPr>
          <p:cNvPr id="15" name="文字方塊 14">
            <a:extLst>
              <a:ext uri="{FF2B5EF4-FFF2-40B4-BE49-F238E27FC236}">
                <a16:creationId xmlns:a16="http://schemas.microsoft.com/office/drawing/2014/main" id="{2D2286D0-CBE5-4260-AE5D-1B55C0B484AA}"/>
              </a:ext>
            </a:extLst>
          </p:cNvPr>
          <p:cNvSpPr txBox="1"/>
          <p:nvPr/>
        </p:nvSpPr>
        <p:spPr>
          <a:xfrm>
            <a:off x="1097279" y="121884"/>
            <a:ext cx="7393577" cy="830997"/>
          </a:xfrm>
          <a:prstGeom prst="rect">
            <a:avLst/>
          </a:prstGeom>
          <a:noFill/>
        </p:spPr>
        <p:txBody>
          <a:bodyPr wrap="square" rtlCol="0">
            <a:spAutoFit/>
          </a:bodyPr>
          <a:lstStyle/>
          <a:p>
            <a:r>
              <a:rPr lang="en-US" altLang="zh-TW" sz="1200" dirty="0">
                <a:solidFill>
                  <a:schemeClr val="tx1">
                    <a:lumMod val="50000"/>
                    <a:lumOff val="50000"/>
                  </a:schemeClr>
                </a:solidFill>
              </a:rPr>
              <a:t>[10] K. </a:t>
            </a:r>
            <a:r>
              <a:rPr lang="en-US" altLang="zh-TW" sz="1200" dirty="0" err="1">
                <a:solidFill>
                  <a:schemeClr val="tx1">
                    <a:lumMod val="50000"/>
                    <a:lumOff val="50000"/>
                  </a:schemeClr>
                </a:solidFill>
              </a:rPr>
              <a:t>Bousmalis</a:t>
            </a:r>
            <a:r>
              <a:rPr lang="en-US" altLang="zh-TW" sz="1200" dirty="0">
                <a:solidFill>
                  <a:schemeClr val="tx1">
                    <a:lumMod val="50000"/>
                    <a:lumOff val="50000"/>
                  </a:schemeClr>
                </a:solidFill>
              </a:rPr>
              <a:t>, G. </a:t>
            </a:r>
            <a:r>
              <a:rPr lang="en-US" altLang="zh-TW" sz="1200" dirty="0" err="1">
                <a:solidFill>
                  <a:schemeClr val="tx1">
                    <a:lumMod val="50000"/>
                    <a:lumOff val="50000"/>
                  </a:schemeClr>
                </a:solidFill>
              </a:rPr>
              <a:t>Trigeorgis</a:t>
            </a:r>
            <a:r>
              <a:rPr lang="en-US" altLang="zh-TW" sz="1200" dirty="0">
                <a:solidFill>
                  <a:schemeClr val="tx1">
                    <a:lumMod val="50000"/>
                    <a:lumOff val="50000"/>
                  </a:schemeClr>
                </a:solidFill>
              </a:rPr>
              <a:t>, N. Silberman, D. Krishnan, and D. Erhan, “Domain Separation Networks,” in Advances in Neural Information Processing Systems, 2016, pp. 343–351.</a:t>
            </a:r>
          </a:p>
          <a:p>
            <a:r>
              <a:rPr lang="en-US" altLang="zh-TW" sz="1200" dirty="0">
                <a:solidFill>
                  <a:schemeClr val="tx1">
                    <a:lumMod val="50000"/>
                    <a:lumOff val="50000"/>
                  </a:schemeClr>
                </a:solidFill>
              </a:rPr>
              <a:t>[11] A. </a:t>
            </a:r>
            <a:r>
              <a:rPr lang="en-US" altLang="zh-TW" sz="1200" dirty="0" err="1">
                <a:solidFill>
                  <a:schemeClr val="tx1">
                    <a:lumMod val="50000"/>
                    <a:lumOff val="50000"/>
                  </a:schemeClr>
                </a:solidFill>
              </a:rPr>
              <a:t>Rozantsev</a:t>
            </a:r>
            <a:r>
              <a:rPr lang="en-US" altLang="zh-TW" sz="1200" dirty="0">
                <a:solidFill>
                  <a:schemeClr val="tx1">
                    <a:lumMod val="50000"/>
                    <a:lumOff val="50000"/>
                  </a:schemeClr>
                </a:solidFill>
              </a:rPr>
              <a:t>, M. Salzmann, and P. </a:t>
            </a:r>
            <a:r>
              <a:rPr lang="en-US" altLang="zh-TW" sz="1200" dirty="0" err="1">
                <a:solidFill>
                  <a:schemeClr val="tx1">
                    <a:lumMod val="50000"/>
                    <a:lumOff val="50000"/>
                  </a:schemeClr>
                </a:solidFill>
              </a:rPr>
              <a:t>Fua</a:t>
            </a:r>
            <a:r>
              <a:rPr lang="en-US" altLang="zh-TW" sz="1200" dirty="0">
                <a:solidFill>
                  <a:schemeClr val="tx1">
                    <a:lumMod val="50000"/>
                    <a:lumOff val="50000"/>
                  </a:schemeClr>
                </a:solidFill>
              </a:rPr>
              <a:t>, “Beyond Sharing Weights for Deep Domain Adaptation,” IEEE Transactions on Pattern Analysis and Machine Intelligence, 2018.</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301576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66800" y="1845734"/>
            <a:ext cx="6113646" cy="4023360"/>
          </a:xfrm>
        </p:spPr>
        <p:txBody>
          <a:bodyPr>
            <a:normAutofit/>
          </a:bodyPr>
          <a:lstStyle/>
          <a:p>
            <a:pPr>
              <a:buFont typeface="Wingdings" panose="05000000000000000000" pitchFamily="2" charset="2"/>
              <a:buChar char="l"/>
            </a:pPr>
            <a:r>
              <a:rPr lang="en-US" altLang="zh-TW" dirty="0"/>
              <a:t> The approach in [11] relies on a two-stream architecture with related but non-shared parameters to model the shift.</a:t>
            </a:r>
          </a:p>
          <a:p>
            <a:pPr lvl="1">
              <a:buFont typeface="Wingdings" panose="05000000000000000000" pitchFamily="2" charset="2"/>
              <a:buChar char="l"/>
            </a:pPr>
            <a:r>
              <a:rPr lang="en-US" altLang="zh-TW" dirty="0"/>
              <a:t>This only require a 2-fold increase in the number of parameters to be learned </a:t>
            </a:r>
            <a:r>
              <a:rPr lang="en-US" altLang="zh-TW" sz="2400" b="1" dirty="0"/>
              <a:t>but</a:t>
            </a:r>
            <a:r>
              <a:rPr lang="en-US" altLang="zh-TW" dirty="0"/>
              <a:t> at the cost of restricting corresponding parameters in the two domains to approximately be scaled and shifted versions of each other. </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It requires selecting the layers that have non-shared parameters using a validation procedure that does not scale up to modern very deep architectures.</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5</a:t>
            </a:fld>
            <a:endParaRPr lang="zh-TW" altLang="en-US"/>
          </a:p>
        </p:txBody>
      </p:sp>
      <p:pic>
        <p:nvPicPr>
          <p:cNvPr id="7" name="圖片 6">
            <a:extLst>
              <a:ext uri="{FF2B5EF4-FFF2-40B4-BE49-F238E27FC236}">
                <a16:creationId xmlns:a16="http://schemas.microsoft.com/office/drawing/2014/main" id="{39A8E20B-0A7F-485E-8067-91D5F0AF6A0B}"/>
              </a:ext>
            </a:extLst>
          </p:cNvPr>
          <p:cNvPicPr>
            <a:picLocks noChangeAspect="1"/>
          </p:cNvPicPr>
          <p:nvPr/>
        </p:nvPicPr>
        <p:blipFill>
          <a:blip r:embed="rId2"/>
          <a:stretch>
            <a:fillRect/>
          </a:stretch>
        </p:blipFill>
        <p:spPr>
          <a:xfrm>
            <a:off x="7344848" y="1845734"/>
            <a:ext cx="4148693" cy="4115923"/>
          </a:xfrm>
          <a:prstGeom prst="rect">
            <a:avLst/>
          </a:prstGeom>
        </p:spPr>
      </p:pic>
      <p:sp>
        <p:nvSpPr>
          <p:cNvPr id="8" name="文字方塊 7">
            <a:extLst>
              <a:ext uri="{FF2B5EF4-FFF2-40B4-BE49-F238E27FC236}">
                <a16:creationId xmlns:a16="http://schemas.microsoft.com/office/drawing/2014/main" id="{52736650-5E32-4DE3-85BC-4D6A4B439D91}"/>
              </a:ext>
            </a:extLst>
          </p:cNvPr>
          <p:cNvSpPr txBox="1"/>
          <p:nvPr/>
        </p:nvSpPr>
        <p:spPr>
          <a:xfrm>
            <a:off x="1066800" y="117269"/>
            <a:ext cx="7271657" cy="461665"/>
          </a:xfrm>
          <a:prstGeom prst="rect">
            <a:avLst/>
          </a:prstGeom>
          <a:noFill/>
        </p:spPr>
        <p:txBody>
          <a:bodyPr wrap="square" rtlCol="0">
            <a:spAutoFit/>
          </a:bodyPr>
          <a:lstStyle/>
          <a:p>
            <a:r>
              <a:rPr lang="en-US" altLang="zh-TW" sz="1200" dirty="0">
                <a:solidFill>
                  <a:schemeClr val="tx1">
                    <a:lumMod val="50000"/>
                    <a:lumOff val="50000"/>
                  </a:schemeClr>
                </a:solidFill>
              </a:rPr>
              <a:t>[11] A. </a:t>
            </a:r>
            <a:r>
              <a:rPr lang="en-US" altLang="zh-TW" sz="1200" dirty="0" err="1">
                <a:solidFill>
                  <a:schemeClr val="tx1">
                    <a:lumMod val="50000"/>
                    <a:lumOff val="50000"/>
                  </a:schemeClr>
                </a:solidFill>
              </a:rPr>
              <a:t>Rozantsev</a:t>
            </a:r>
            <a:r>
              <a:rPr lang="en-US" altLang="zh-TW" sz="1200" dirty="0">
                <a:solidFill>
                  <a:schemeClr val="tx1">
                    <a:lumMod val="50000"/>
                    <a:lumOff val="50000"/>
                  </a:schemeClr>
                </a:solidFill>
              </a:rPr>
              <a:t>, M. Salzmann, and P. </a:t>
            </a:r>
            <a:r>
              <a:rPr lang="en-US" altLang="zh-TW" sz="1200" dirty="0" err="1">
                <a:solidFill>
                  <a:schemeClr val="tx1">
                    <a:lumMod val="50000"/>
                    <a:lumOff val="50000"/>
                  </a:schemeClr>
                </a:solidFill>
              </a:rPr>
              <a:t>Fua</a:t>
            </a:r>
            <a:r>
              <a:rPr lang="en-US" altLang="zh-TW" sz="1200" dirty="0">
                <a:solidFill>
                  <a:schemeClr val="tx1">
                    <a:lumMod val="50000"/>
                    <a:lumOff val="50000"/>
                  </a:schemeClr>
                </a:solidFill>
              </a:rPr>
              <a:t>, “Beyond Sharing Weights for Deep Domain Adaptation,” IEEE Transactions on Pattern Analysis and Machine Intelligence, 2018.</a:t>
            </a:r>
            <a:endParaRPr lang="zh-TW" altLang="en-US" sz="1200" dirty="0">
              <a:solidFill>
                <a:schemeClr val="tx1">
                  <a:lumMod val="50000"/>
                  <a:lumOff val="50000"/>
                </a:schemeClr>
              </a:solidFill>
            </a:endParaRPr>
          </a:p>
        </p:txBody>
      </p:sp>
    </p:spTree>
    <p:extLst>
      <p:ext uri="{BB962C8B-B14F-4D97-AF65-F5344CB8AC3E}">
        <p14:creationId xmlns:p14="http://schemas.microsoft.com/office/powerpoint/2010/main" val="4206384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5370897" cy="4023360"/>
          </a:xfrm>
        </p:spPr>
        <p:txBody>
          <a:bodyPr>
            <a:normAutofit/>
          </a:bodyPr>
          <a:lstStyle/>
          <a:p>
            <a:pPr>
              <a:buFont typeface="Wingdings" panose="05000000000000000000" pitchFamily="2" charset="2"/>
              <a:buChar char="l"/>
            </a:pPr>
            <a:r>
              <a:rPr lang="en-US" altLang="zh-TW" dirty="0"/>
              <a:t>We also explicitly model the domain shift between the two domains using a two-stream architecture with non-shared parameters.</a:t>
            </a:r>
          </a:p>
          <a:p>
            <a:pPr lvl="1">
              <a:buFont typeface="Wingdings" panose="05000000000000000000" pitchFamily="2" charset="2"/>
              <a:buChar char="l"/>
            </a:pPr>
            <a:r>
              <a:rPr lang="en-US" altLang="zh-TW" dirty="0"/>
              <a:t>We allow for a much broader range of transformations between the parameters in both streams.</a:t>
            </a:r>
          </a:p>
          <a:p>
            <a:pPr lvl="1">
              <a:buFont typeface="Wingdings" panose="05000000000000000000" pitchFamily="2" charset="2"/>
              <a:buChar char="l"/>
            </a:pPr>
            <a:r>
              <a:rPr lang="en-US" altLang="zh-TW" dirty="0"/>
              <a:t>It can automatically determine during training how strongly related corresponding layers should be.</a:t>
            </a:r>
          </a:p>
          <a:p>
            <a:pPr lvl="1">
              <a:buFont typeface="Wingdings" panose="05000000000000000000" pitchFamily="2" charset="2"/>
              <a:buChar char="l"/>
            </a:pPr>
            <a:endParaRPr lang="en-US" altLang="zh-TW"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6</a:t>
            </a:fld>
            <a:endParaRPr lang="zh-TW" altLang="en-US"/>
          </a:p>
        </p:txBody>
      </p:sp>
      <p:pic>
        <p:nvPicPr>
          <p:cNvPr id="13" name="圖片 12">
            <a:extLst>
              <a:ext uri="{FF2B5EF4-FFF2-40B4-BE49-F238E27FC236}">
                <a16:creationId xmlns:a16="http://schemas.microsoft.com/office/drawing/2014/main" id="{EBFB2D6A-3922-47F4-A137-5A771E284600}"/>
              </a:ext>
            </a:extLst>
          </p:cNvPr>
          <p:cNvPicPr>
            <a:picLocks noChangeAspect="1"/>
          </p:cNvPicPr>
          <p:nvPr/>
        </p:nvPicPr>
        <p:blipFill>
          <a:blip r:embed="rId2"/>
          <a:stretch>
            <a:fillRect/>
          </a:stretch>
        </p:blipFill>
        <p:spPr>
          <a:xfrm>
            <a:off x="6840754" y="327600"/>
            <a:ext cx="4673467" cy="5858767"/>
          </a:xfrm>
          <a:prstGeom prst="rect">
            <a:avLst/>
          </a:prstGeom>
        </p:spPr>
      </p:pic>
    </p:spTree>
    <p:extLst>
      <p:ext uri="{BB962C8B-B14F-4D97-AF65-F5344CB8AC3E}">
        <p14:creationId xmlns:p14="http://schemas.microsoft.com/office/powerpoint/2010/main" val="300773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dirty="0"/>
              <a:t>We start from a network trained on the source data and fine-tune it while learning additional auxiliary, residual networks that adapt the layer parameters to make the final target feature distribution as close as possible to the final distribution of the source features.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We regularize the capacity of these auxiliary networks by finding an optimal rank for their parameter matrices, and thus learn the relationship between corresponding layers in the two streams.</a:t>
            </a:r>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7</a:t>
            </a:fld>
            <a:endParaRPr lang="zh-TW" altLang="en-US"/>
          </a:p>
        </p:txBody>
      </p:sp>
    </p:spTree>
    <p:extLst>
      <p:ext uri="{BB962C8B-B14F-4D97-AF65-F5344CB8AC3E}">
        <p14:creationId xmlns:p14="http://schemas.microsoft.com/office/powerpoint/2010/main" val="172208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dirty="0"/>
              <a:t>Approach-</a:t>
            </a:r>
          </a:p>
          <a:p>
            <a:pPr lvl="1">
              <a:buFont typeface="Wingdings" panose="05000000000000000000" pitchFamily="2" charset="2"/>
              <a:buChar char="l"/>
            </a:pPr>
            <a:r>
              <a:rPr lang="en-US" altLang="zh-TW" dirty="0"/>
              <a:t>We start from an arbitrary network that has been trained on the source stream.</a:t>
            </a:r>
          </a:p>
          <a:p>
            <a:pPr lvl="1">
              <a:buFont typeface="Wingdings" panose="05000000000000000000" pitchFamily="2" charset="2"/>
              <a:buChar char="l"/>
            </a:pPr>
            <a:r>
              <a:rPr lang="en-US" altLang="zh-TW" dirty="0"/>
              <a:t>We then introduce auxiliary networks that transform the source stream parameters to generate a target stream.</a:t>
            </a:r>
          </a:p>
          <a:p>
            <a:pPr lvl="1">
              <a:buFont typeface="Wingdings" panose="05000000000000000000" pitchFamily="2" charset="2"/>
              <a:buChar char="l"/>
            </a:pPr>
            <a:r>
              <a:rPr lang="en-US" altLang="zh-TW" dirty="0"/>
              <a:t>We jointly train the auxiliary networks and refine the original source stream using annotated source data and either a small amount of annotated samples from the target domain or unlabeled target images only.</a:t>
            </a:r>
          </a:p>
          <a:p>
            <a:pPr lvl="1">
              <a:buFont typeface="Wingdings" panose="05000000000000000000" pitchFamily="2" charset="2"/>
              <a:buChar char="l"/>
            </a:pPr>
            <a:endParaRPr lang="en-US" altLang="zh-TW" dirty="0"/>
          </a:p>
        </p:txBody>
      </p:sp>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8</a:t>
            </a:fld>
            <a:endParaRPr lang="zh-TW" altLang="en-US"/>
          </a:p>
        </p:txBody>
      </p:sp>
      <p:pic>
        <p:nvPicPr>
          <p:cNvPr id="6" name="圖片 5">
            <a:extLst>
              <a:ext uri="{FF2B5EF4-FFF2-40B4-BE49-F238E27FC236}">
                <a16:creationId xmlns:a16="http://schemas.microsoft.com/office/drawing/2014/main" id="{64385339-C92A-45F5-A9DE-ACFEA161B980}"/>
              </a:ext>
            </a:extLst>
          </p:cNvPr>
          <p:cNvPicPr>
            <a:picLocks noChangeAspect="1"/>
          </p:cNvPicPr>
          <p:nvPr/>
        </p:nvPicPr>
        <p:blipFill>
          <a:blip r:embed="rId2"/>
          <a:stretch>
            <a:fillRect/>
          </a:stretch>
        </p:blipFill>
        <p:spPr>
          <a:xfrm>
            <a:off x="2738347" y="3601487"/>
            <a:ext cx="6482655" cy="2711911"/>
          </a:xfrm>
          <a:prstGeom prst="rect">
            <a:avLst/>
          </a:prstGeom>
        </p:spPr>
      </p:pic>
    </p:spTree>
    <p:extLst>
      <p:ext uri="{BB962C8B-B14F-4D97-AF65-F5344CB8AC3E}">
        <p14:creationId xmlns:p14="http://schemas.microsoft.com/office/powerpoint/2010/main" val="3562099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F16441C-3855-4D16-918F-48B261D06401}"/>
              </a:ext>
            </a:extLst>
          </p:cNvPr>
          <p:cNvSpPr>
            <a:spLocks noGrp="1"/>
          </p:cNvSpPr>
          <p:nvPr>
            <p:ph type="title"/>
          </p:nvPr>
        </p:nvSpPr>
        <p:spPr/>
        <p:txBody>
          <a:bodyPr/>
          <a:lstStyle/>
          <a:p>
            <a:r>
              <a:rPr lang="en-US" altLang="zh-TW" dirty="0"/>
              <a:t>Methodology</a:t>
            </a:r>
            <a:endParaRPr lang="zh-TW" altLang="en-US" dirty="0"/>
          </a:p>
        </p:txBody>
      </p:sp>
      <mc:AlternateContent xmlns:mc="http://schemas.openxmlformats.org/markup-compatibility/2006">
        <mc:Choice xmlns:a14="http://schemas.microsoft.com/office/drawing/2010/main" Requires="a14">
          <p:sp>
            <p:nvSpPr>
              <p:cNvPr id="3" name="內容版面配置區 2">
                <a:extLst>
                  <a:ext uri="{FF2B5EF4-FFF2-40B4-BE49-F238E27FC236}">
                    <a16:creationId xmlns:a16="http://schemas.microsoft.com/office/drawing/2014/main" id="{FD8CE0E8-4CB3-45C4-9C56-833F1179D0FD}"/>
                  </a:ext>
                </a:extLst>
              </p:cNvPr>
              <p:cNvSpPr>
                <a:spLocks noGrp="1"/>
              </p:cNvSpPr>
              <p:nvPr>
                <p:ph idx="1"/>
              </p:nvPr>
            </p:nvSpPr>
            <p:spPr>
              <a:xfrm>
                <a:off x="1097279" y="1845734"/>
                <a:ext cx="10058400" cy="4023360"/>
              </a:xfrm>
            </p:spPr>
            <p:txBody>
              <a:bodyPr>
                <a:normAutofit/>
              </a:bodyPr>
              <a:lstStyle/>
              <a:p>
                <a:pPr>
                  <a:buFont typeface="Wingdings" panose="05000000000000000000" pitchFamily="2" charset="2"/>
                  <a:buChar char="l"/>
                </a:pPr>
                <a:r>
                  <a:rPr lang="en-US" altLang="zh-TW" b="1" dirty="0"/>
                  <a:t>Adapting the Parameters of Corresponding Layers</a:t>
                </a:r>
              </a:p>
              <a:p>
                <a:pPr lvl="1">
                  <a:buFont typeface="Wingdings" panose="05000000000000000000" pitchFamily="2" charset="2"/>
                  <a:buChar char="l"/>
                </a:pPr>
                <a14:m>
                  <m:oMath xmlns:m="http://schemas.openxmlformats.org/officeDocument/2006/math">
                    <m:r>
                      <m:rPr>
                        <m:sty m:val="p"/>
                      </m:rPr>
                      <a:rPr lang="el-GR" altLang="zh-TW" b="0" i="0" smtClean="0">
                        <a:latin typeface="Cambria Math" panose="02040503050406030204" pitchFamily="18" charset="0"/>
                        <a:ea typeface="Cambria Math" panose="02040503050406030204" pitchFamily="18" charset="0"/>
                      </a:rPr>
                      <m:t>Ω</m:t>
                    </m:r>
                  </m:oMath>
                </a14:m>
                <a:r>
                  <a:rPr lang="en-US" altLang="zh-TW" dirty="0"/>
                  <a:t>: The set of all layers in a single stream of the Deep Network architecture.</a:t>
                </a:r>
              </a:p>
              <a:p>
                <a:pPr lvl="1">
                  <a:buFont typeface="Wingdings" panose="05000000000000000000" pitchFamily="2" charset="2"/>
                  <a:buChar char="l"/>
                </a:pPr>
                <a14:m>
                  <m:oMath xmlns:m="http://schemas.openxmlformats.org/officeDocument/2006/math">
                    <m:sSubSup>
                      <m:sSubSupPr>
                        <m:ctrlPr>
                          <a:rPr lang="en-US" altLang="zh-TW" smtClean="0">
                            <a:latin typeface="Cambria Math" panose="02040503050406030204" pitchFamily="18" charset="0"/>
                          </a:rPr>
                        </m:ctrlPr>
                      </m:sSubSupPr>
                      <m:e>
                        <m:r>
                          <m:rPr>
                            <m:sty m:val="p"/>
                          </m:rPr>
                          <a:rPr lang="zh-TW" altLang="en-US" b="0" i="0" smtClean="0">
                            <a:latin typeface="Cambria Math" panose="02040503050406030204" pitchFamily="18" charset="0"/>
                          </a:rPr>
                          <m:t>θ</m:t>
                        </m:r>
                      </m:e>
                      <m:sub>
                        <m:r>
                          <m:rPr>
                            <m:sty m:val="p"/>
                          </m:rPr>
                          <a:rPr lang="en-US" altLang="zh-TW" b="0" i="0" smtClean="0">
                            <a:latin typeface="Cambria Math" panose="02040503050406030204" pitchFamily="18" charset="0"/>
                          </a:rPr>
                          <m:t>i</m:t>
                        </m:r>
                      </m:sub>
                      <m:sup>
                        <m:r>
                          <m:rPr>
                            <m:sty m:val="p"/>
                          </m:rPr>
                          <a:rPr lang="en-US" altLang="zh-TW" b="0" i="0" smtClean="0">
                            <a:latin typeface="Cambria Math" panose="02040503050406030204" pitchFamily="18" charset="0"/>
                          </a:rPr>
                          <m:t>s</m:t>
                        </m:r>
                      </m:sup>
                    </m:sSubSup>
                    <m:r>
                      <a:rPr lang="en-US" altLang="zh-TW" b="1" i="0" smtClean="0">
                        <a:latin typeface="Cambria Math" panose="02040503050406030204" pitchFamily="18" charset="0"/>
                      </a:rPr>
                      <m:t>, </m:t>
                    </m:r>
                    <m:sSubSup>
                      <m:sSubSupPr>
                        <m:ctrlPr>
                          <a:rPr lang="en-US" altLang="zh-TW" smtClean="0">
                            <a:latin typeface="Cambria Math" panose="02040503050406030204" pitchFamily="18" charset="0"/>
                          </a:rPr>
                        </m:ctrlPr>
                      </m:sSubSupPr>
                      <m:e>
                        <m:r>
                          <m:rPr>
                            <m:sty m:val="p"/>
                          </m:rPr>
                          <a:rPr lang="zh-TW" altLang="en-US" b="0" i="0" smtClean="0">
                            <a:latin typeface="Cambria Math" panose="02040503050406030204" pitchFamily="18" charset="0"/>
                          </a:rPr>
                          <m:t>θ</m:t>
                        </m:r>
                      </m:e>
                      <m:sub>
                        <m:r>
                          <m:rPr>
                            <m:sty m:val="p"/>
                          </m:rPr>
                          <a:rPr lang="en-US" altLang="zh-TW" b="0" i="0" smtClean="0">
                            <a:latin typeface="Cambria Math" panose="02040503050406030204" pitchFamily="18" charset="0"/>
                          </a:rPr>
                          <m:t>i</m:t>
                        </m:r>
                      </m:sub>
                      <m:sup>
                        <m:r>
                          <m:rPr>
                            <m:sty m:val="p"/>
                          </m:rPr>
                          <a:rPr lang="en-US" altLang="zh-TW" b="0" i="0" smtClean="0">
                            <a:latin typeface="Cambria Math" panose="02040503050406030204" pitchFamily="18" charset="0"/>
                          </a:rPr>
                          <m:t>t</m:t>
                        </m:r>
                      </m:sup>
                    </m:sSubSup>
                  </m:oMath>
                </a14:m>
                <a:r>
                  <a:rPr lang="en-US" altLang="zh-TW" dirty="0"/>
                  <a:t>:  A vector representation of the source and target stream parameters for each layer </a:t>
                </a:r>
                <a14:m>
                  <m:oMath xmlns:m="http://schemas.openxmlformats.org/officeDocument/2006/math">
                    <m:r>
                      <a:rPr lang="en-US" altLang="zh-TW" b="0" i="1" smtClean="0">
                        <a:latin typeface="Cambria Math" panose="02040503050406030204" pitchFamily="18" charset="0"/>
                      </a:rPr>
                      <m:t>𝑖</m:t>
                    </m:r>
                    <m:r>
                      <a:rPr lang="en-US" altLang="zh-TW" b="0" i="1" smtClean="0">
                        <a:latin typeface="Cambria Math" panose="02040503050406030204" pitchFamily="18" charset="0"/>
                      </a:rPr>
                      <m:t> </m:t>
                    </m:r>
                    <m:r>
                      <a:rPr lang="zh-TW" altLang="en-US" b="0" i="1" smtClean="0">
                        <a:latin typeface="Cambria Math" panose="02040503050406030204" pitchFamily="18" charset="0"/>
                      </a:rPr>
                      <m:t>𝜖</m:t>
                    </m:r>
                    <m:r>
                      <a:rPr lang="en-US" altLang="zh-TW" b="0" i="1" smtClean="0">
                        <a:latin typeface="Cambria Math" panose="02040503050406030204" pitchFamily="18" charset="0"/>
                      </a:rPr>
                      <m:t> </m:t>
                    </m:r>
                    <m:r>
                      <m:rPr>
                        <m:sty m:val="p"/>
                      </m:rPr>
                      <a:rPr lang="el-GR" altLang="zh-TW" b="0" i="1" smtClean="0">
                        <a:latin typeface="Cambria Math" panose="02040503050406030204" pitchFamily="18" charset="0"/>
                        <a:ea typeface="Cambria Math" panose="02040503050406030204" pitchFamily="18" charset="0"/>
                      </a:rPr>
                      <m:t>Ω</m:t>
                    </m:r>
                  </m:oMath>
                </a14:m>
                <a:r>
                  <a:rPr lang="en-US" altLang="zh-TW" dirty="0"/>
                  <a:t> .</a:t>
                </a:r>
              </a:p>
              <a:p>
                <a:pPr lvl="1">
                  <a:buFont typeface="Wingdings" panose="05000000000000000000" pitchFamily="2" charset="2"/>
                  <a:buChar char="l"/>
                </a:pPr>
                <a14:m>
                  <m:oMath xmlns:m="http://schemas.openxmlformats.org/officeDocument/2006/math">
                    <m:sSub>
                      <m:sSubPr>
                        <m:ctrlPr>
                          <a:rPr lang="en-US" altLang="zh-TW" smtClean="0">
                            <a:latin typeface="Cambria Math" panose="02040503050406030204" pitchFamily="18" charset="0"/>
                          </a:rPr>
                        </m:ctrlPr>
                      </m:sSubPr>
                      <m:e>
                        <m:r>
                          <m:rPr>
                            <m:sty m:val="p"/>
                          </m:rPr>
                          <a:rPr lang="en-US" altLang="zh-TW" b="0" i="0" smtClean="0">
                            <a:latin typeface="Cambria Math" panose="02040503050406030204" pitchFamily="18" charset="0"/>
                          </a:rPr>
                          <m:t>k</m:t>
                        </m:r>
                      </m:e>
                      <m:sub>
                        <m:r>
                          <m:rPr>
                            <m:sty m:val="p"/>
                          </m:rPr>
                          <a:rPr lang="en-US" altLang="zh-TW" b="0" i="0" smtClean="0">
                            <a:latin typeface="Cambria Math" panose="02040503050406030204" pitchFamily="18" charset="0"/>
                          </a:rPr>
                          <m:t>i</m:t>
                        </m:r>
                      </m:sub>
                    </m:sSub>
                  </m:oMath>
                </a14:m>
                <a:r>
                  <a:rPr lang="en-US" altLang="zh-TW" dirty="0"/>
                  <a:t>: The second dimension of  </a:t>
                </a:r>
                <a14:m>
                  <m:oMath xmlns:m="http://schemas.openxmlformats.org/officeDocument/2006/math">
                    <m:sSub>
                      <m:sSubPr>
                        <m:ctrlPr>
                          <a:rPr lang="en-US" altLang="zh-TW" b="1" i="1" smtClean="0">
                            <a:latin typeface="Cambria Math" panose="02040503050406030204" pitchFamily="18" charset="0"/>
                          </a:rPr>
                        </m:ctrlPr>
                      </m:sSubPr>
                      <m:e>
                        <m:r>
                          <a:rPr lang="el-GR" altLang="zh-TW" b="1" i="1" smtClean="0">
                            <a:latin typeface="Cambria Math" panose="02040503050406030204" pitchFamily="18" charset="0"/>
                            <a:ea typeface="Cambria Math" panose="02040503050406030204" pitchFamily="18" charset="0"/>
                          </a:rPr>
                          <m:t>𝜜</m:t>
                        </m:r>
                      </m:e>
                      <m:sub>
                        <m:r>
                          <a:rPr lang="en-US" altLang="zh-TW" b="1" i="1" smtClean="0">
                            <a:latin typeface="Cambria Math" panose="02040503050406030204" pitchFamily="18" charset="0"/>
                          </a:rPr>
                          <m:t>𝒊</m:t>
                        </m:r>
                      </m:sub>
                    </m:sSub>
                    <m:r>
                      <a:rPr lang="en-US" altLang="zh-TW" b="1" i="1" smtClean="0">
                        <a:latin typeface="Cambria Math" panose="02040503050406030204" pitchFamily="18" charset="0"/>
                      </a:rPr>
                      <m:t> </m:t>
                    </m:r>
                    <m:r>
                      <a:rPr lang="en-US" altLang="zh-TW" b="0" i="1" smtClean="0"/>
                      <m:t>𝑎𝑛𝑑</m:t>
                    </m:r>
                    <m:r>
                      <a:rPr lang="en-US" altLang="zh-TW" b="0" i="1" smtClean="0">
                        <a:latin typeface="Cambria Math" panose="02040503050406030204" pitchFamily="18" charset="0"/>
                      </a:rPr>
                      <m:t> </m:t>
                    </m:r>
                    <m:sSub>
                      <m:sSubPr>
                        <m:ctrlPr>
                          <a:rPr lang="en-US" altLang="zh-TW" b="1" i="1" smtClean="0">
                            <a:latin typeface="Cambria Math" panose="02040503050406030204" pitchFamily="18" charset="0"/>
                          </a:rPr>
                        </m:ctrlPr>
                      </m:sSubPr>
                      <m:e>
                        <m:r>
                          <a:rPr lang="el-GR" altLang="zh-TW" b="1" i="1" smtClean="0">
                            <a:latin typeface="Cambria Math" panose="02040503050406030204" pitchFamily="18" charset="0"/>
                            <a:ea typeface="Cambria Math" panose="02040503050406030204" pitchFamily="18" charset="0"/>
                          </a:rPr>
                          <m:t>𝜝</m:t>
                        </m:r>
                      </m:e>
                      <m:sub>
                        <m:r>
                          <a:rPr lang="en-US" altLang="zh-TW" b="1" i="1" smtClean="0">
                            <a:latin typeface="Cambria Math" panose="02040503050406030204" pitchFamily="18" charset="0"/>
                          </a:rPr>
                          <m:t>𝒊</m:t>
                        </m:r>
                      </m:sub>
                    </m:sSub>
                  </m:oMath>
                </a14:m>
                <a:r>
                  <a:rPr lang="en-US" altLang="zh-TW" b="1" dirty="0"/>
                  <a:t> </a:t>
                </a:r>
                <a:r>
                  <a:rPr lang="en-US" altLang="zh-TW" dirty="0"/>
                  <a:t>matrices.</a:t>
                </a:r>
              </a:p>
              <a:p>
                <a:pPr lvl="2">
                  <a:buFont typeface="Wingdings" panose="05000000000000000000" pitchFamily="2" charset="2"/>
                  <a:buChar char="l"/>
                </a:pPr>
                <a:r>
                  <a:rPr lang="en-US" altLang="zh-TW" dirty="0"/>
                  <a:t>Controls the complexity of the transformation by limiting the rank of the matrices. </a:t>
                </a:r>
              </a:p>
              <a:p>
                <a:pPr lvl="1">
                  <a:buFont typeface="Wingdings" panose="05000000000000000000" pitchFamily="2" charset="2"/>
                  <a:buChar char="l"/>
                </a:pPr>
                <a:endParaRPr lang="en-US" altLang="zh-TW" dirty="0"/>
              </a:p>
            </p:txBody>
          </p:sp>
        </mc:Choice>
        <mc:Fallback>
          <p:sp>
            <p:nvSpPr>
              <p:cNvPr id="3" name="內容版面配置區 2">
                <a:extLst>
                  <a:ext uri="{FF2B5EF4-FFF2-40B4-BE49-F238E27FC236}">
                    <a16:creationId xmlns:a16="http://schemas.microsoft.com/office/drawing/2014/main" id="{FD8CE0E8-4CB3-45C4-9C56-833F1179D0FD}"/>
                  </a:ext>
                </a:extLst>
              </p:cNvPr>
              <p:cNvSpPr>
                <a:spLocks noGrp="1" noRot="1" noChangeAspect="1" noMove="1" noResize="1" noEditPoints="1" noAdjustHandles="1" noChangeArrowheads="1" noChangeShapeType="1" noTextEdit="1"/>
              </p:cNvSpPr>
              <p:nvPr>
                <p:ph idx="1"/>
              </p:nvPr>
            </p:nvSpPr>
            <p:spPr>
              <a:xfrm>
                <a:off x="1097279" y="1845734"/>
                <a:ext cx="10058400" cy="4023360"/>
              </a:xfrm>
              <a:blipFill>
                <a:blip r:embed="rId2"/>
                <a:stretch>
                  <a:fillRect l="-1455" t="-1667"/>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AC5D2500-E93F-4758-8FA3-8860A659851B}"/>
              </a:ext>
            </a:extLst>
          </p:cNvPr>
          <p:cNvSpPr>
            <a:spLocks noGrp="1"/>
          </p:cNvSpPr>
          <p:nvPr>
            <p:ph type="sldNum" sz="quarter" idx="12"/>
          </p:nvPr>
        </p:nvSpPr>
        <p:spPr/>
        <p:txBody>
          <a:bodyPr/>
          <a:lstStyle/>
          <a:p>
            <a:fld id="{207B366D-033A-40E0-B546-4D1068A8F74A}" type="slidenum">
              <a:rPr lang="zh-TW" altLang="en-US" smtClean="0"/>
              <a:t>9</a:t>
            </a:fld>
            <a:endParaRPr lang="zh-TW" altLang="en-US"/>
          </a:p>
        </p:txBody>
      </p:sp>
      <p:pic>
        <p:nvPicPr>
          <p:cNvPr id="7" name="圖片 6">
            <a:extLst>
              <a:ext uri="{FF2B5EF4-FFF2-40B4-BE49-F238E27FC236}">
                <a16:creationId xmlns:a16="http://schemas.microsoft.com/office/drawing/2014/main" id="{211D5AD1-E672-4D5C-9D30-891ADDB728B0}"/>
              </a:ext>
            </a:extLst>
          </p:cNvPr>
          <p:cNvPicPr>
            <a:picLocks noChangeAspect="1"/>
          </p:cNvPicPr>
          <p:nvPr/>
        </p:nvPicPr>
        <p:blipFill>
          <a:blip r:embed="rId3"/>
          <a:stretch>
            <a:fillRect/>
          </a:stretch>
        </p:blipFill>
        <p:spPr>
          <a:xfrm>
            <a:off x="3809999" y="3632216"/>
            <a:ext cx="4572000" cy="485775"/>
          </a:xfrm>
          <a:prstGeom prst="rect">
            <a:avLst/>
          </a:prstGeom>
        </p:spPr>
      </p:pic>
      <p:pic>
        <p:nvPicPr>
          <p:cNvPr id="9" name="圖片 8">
            <a:extLst>
              <a:ext uri="{FF2B5EF4-FFF2-40B4-BE49-F238E27FC236}">
                <a16:creationId xmlns:a16="http://schemas.microsoft.com/office/drawing/2014/main" id="{D1C73D17-444D-4F80-8092-9FC56536B109}"/>
              </a:ext>
            </a:extLst>
          </p:cNvPr>
          <p:cNvPicPr>
            <a:picLocks noChangeAspect="1"/>
          </p:cNvPicPr>
          <p:nvPr/>
        </p:nvPicPr>
        <p:blipFill>
          <a:blip r:embed="rId4"/>
          <a:stretch>
            <a:fillRect/>
          </a:stretch>
        </p:blipFill>
        <p:spPr>
          <a:xfrm>
            <a:off x="4075610" y="4197265"/>
            <a:ext cx="4040779" cy="1780203"/>
          </a:xfrm>
          <a:prstGeom prst="rect">
            <a:avLst/>
          </a:prstGeom>
        </p:spPr>
      </p:pic>
      <mc:AlternateContent xmlns:mc="http://schemas.openxmlformats.org/markup-compatibility/2006">
        <mc:Choice xmlns:a14="http://schemas.microsoft.com/office/drawing/2010/main" Requires="a14">
          <p:sp>
            <p:nvSpPr>
              <p:cNvPr id="5" name="矩形: 圓角 4">
                <a:extLst>
                  <a:ext uri="{FF2B5EF4-FFF2-40B4-BE49-F238E27FC236}">
                    <a16:creationId xmlns:a16="http://schemas.microsoft.com/office/drawing/2014/main" id="{CF3A0F31-186A-44BA-8CEC-949AD7B098C8}"/>
                  </a:ext>
                </a:extLst>
              </p:cNvPr>
              <p:cNvSpPr/>
              <p:nvPr/>
            </p:nvSpPr>
            <p:spPr>
              <a:xfrm>
                <a:off x="8381999" y="4117991"/>
                <a:ext cx="3510940" cy="1726016"/>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b="1" dirty="0">
                    <a:solidFill>
                      <a:schemeClr val="tx1">
                        <a:lumMod val="75000"/>
                        <a:lumOff val="25000"/>
                      </a:schemeClr>
                    </a:solidFill>
                  </a:rPr>
                  <a:t>Unfortunately, it results in a memory intensive implementation because each increase of the transformation rank </a:t>
                </a:r>
                <a14:m>
                  <m:oMath xmlns:m="http://schemas.openxmlformats.org/officeDocument/2006/math">
                    <m:sSub>
                      <m:sSubPr>
                        <m:ctrlPr>
                          <a:rPr lang="en-US" altLang="zh-TW" sz="1400" b="1" i="1" smtClean="0">
                            <a:solidFill>
                              <a:schemeClr val="tx1">
                                <a:lumMod val="75000"/>
                                <a:lumOff val="25000"/>
                              </a:schemeClr>
                            </a:solidFill>
                            <a:latin typeface="Cambria Math" panose="02040503050406030204" pitchFamily="18" charset="0"/>
                          </a:rPr>
                        </m:ctrlPr>
                      </m:sSubPr>
                      <m:e>
                        <m:r>
                          <a:rPr lang="en-US" altLang="zh-TW" sz="1400" b="1" i="1" smtClean="0">
                            <a:solidFill>
                              <a:schemeClr val="tx1">
                                <a:lumMod val="75000"/>
                                <a:lumOff val="25000"/>
                              </a:schemeClr>
                            </a:solidFill>
                            <a:latin typeface="Cambria Math" panose="02040503050406030204" pitchFamily="18" charset="0"/>
                          </a:rPr>
                          <m:t>𝒌</m:t>
                        </m:r>
                      </m:e>
                      <m:sub>
                        <m:r>
                          <a:rPr lang="en-US" altLang="zh-TW" sz="1400" b="1" i="1" smtClean="0">
                            <a:solidFill>
                              <a:schemeClr val="tx1">
                                <a:lumMod val="75000"/>
                                <a:lumOff val="25000"/>
                              </a:schemeClr>
                            </a:solidFill>
                            <a:latin typeface="Cambria Math" panose="02040503050406030204" pitchFamily="18" charset="0"/>
                          </a:rPr>
                          <m:t>𝒊</m:t>
                        </m:r>
                      </m:sub>
                    </m:sSub>
                  </m:oMath>
                </a14:m>
                <a:r>
                  <a:rPr lang="en-US" altLang="zh-TW" sz="1400" b="1" dirty="0">
                    <a:solidFill>
                      <a:schemeClr val="tx1">
                        <a:lumMod val="75000"/>
                        <a:lumOff val="25000"/>
                      </a:schemeClr>
                    </a:solidFill>
                  </a:rPr>
                  <a:t> by 1 in any layer creates </a:t>
                </a:r>
                <a14:m>
                  <m:oMath xmlns:m="http://schemas.openxmlformats.org/officeDocument/2006/math">
                    <m:r>
                      <a:rPr lang="en-US" altLang="zh-TW" sz="1400" b="1" i="1" smtClean="0">
                        <a:solidFill>
                          <a:srgbClr val="FF0000"/>
                        </a:solidFill>
                        <a:latin typeface="Cambria Math" panose="02040503050406030204" pitchFamily="18" charset="0"/>
                      </a:rPr>
                      <m:t>(</m:t>
                    </m:r>
                    <m:r>
                      <a:rPr lang="en-US" altLang="zh-TW" sz="1400" b="1" i="1" smtClean="0">
                        <a:solidFill>
                          <a:srgbClr val="FF0000"/>
                        </a:solidFill>
                        <a:latin typeface="Cambria Math" panose="02040503050406030204" pitchFamily="18" charset="0"/>
                      </a:rPr>
                      <m:t>𝟐</m:t>
                    </m:r>
                    <m:sSub>
                      <m:sSubPr>
                        <m:ctrlPr>
                          <a:rPr lang="en-US" altLang="zh-TW" sz="1400" b="1" i="1" smtClean="0">
                            <a:solidFill>
                              <a:srgbClr val="FF0000"/>
                            </a:solidFill>
                            <a:latin typeface="Cambria Math" panose="02040503050406030204" pitchFamily="18" charset="0"/>
                          </a:rPr>
                        </m:ctrlPr>
                      </m:sSubPr>
                      <m:e>
                        <m:r>
                          <a:rPr lang="en-US" altLang="zh-TW" sz="1400" b="1" i="1" smtClean="0">
                            <a:solidFill>
                              <a:srgbClr val="FF0000"/>
                            </a:solidFill>
                            <a:latin typeface="Cambria Math" panose="02040503050406030204" pitchFamily="18" charset="0"/>
                          </a:rPr>
                          <m:t>𝑴</m:t>
                        </m:r>
                      </m:e>
                      <m:sub>
                        <m:r>
                          <a:rPr lang="en-US" altLang="zh-TW" sz="1400" b="1" i="1" smtClean="0">
                            <a:solidFill>
                              <a:srgbClr val="FF0000"/>
                            </a:solidFill>
                            <a:latin typeface="Cambria Math" panose="02040503050406030204" pitchFamily="18" charset="0"/>
                          </a:rPr>
                          <m:t>𝒊</m:t>
                        </m:r>
                      </m:sub>
                    </m:sSub>
                    <m:r>
                      <a:rPr lang="en-US" altLang="zh-TW" sz="1400" b="1" i="1" smtClean="0">
                        <a:solidFill>
                          <a:srgbClr val="FF0000"/>
                        </a:solidFill>
                        <a:latin typeface="Cambria Math" panose="02040503050406030204" pitchFamily="18" charset="0"/>
                      </a:rPr>
                      <m:t>+</m:t>
                    </m:r>
                    <m:r>
                      <a:rPr lang="en-US" altLang="zh-TW" sz="1400" b="1" i="1" smtClean="0">
                        <a:solidFill>
                          <a:srgbClr val="FF0000"/>
                        </a:solidFill>
                        <a:latin typeface="Cambria Math" panose="02040503050406030204" pitchFamily="18" charset="0"/>
                      </a:rPr>
                      <m:t>𝟏</m:t>
                    </m:r>
                    <m:r>
                      <a:rPr lang="en-US" altLang="zh-TW" sz="1400" b="1" i="1" smtClean="0">
                        <a:solidFill>
                          <a:srgbClr val="FF0000"/>
                        </a:solidFill>
                        <a:latin typeface="Cambria Math" panose="02040503050406030204" pitchFamily="18" charset="0"/>
                      </a:rPr>
                      <m:t>)</m:t>
                    </m:r>
                  </m:oMath>
                </a14:m>
                <a:r>
                  <a:rPr lang="en-US" altLang="zh-TW" sz="1400" b="1" dirty="0">
                    <a:solidFill>
                      <a:srgbClr val="FF0000"/>
                    </a:solidFill>
                  </a:rPr>
                  <a:t> </a:t>
                </a:r>
                <a:r>
                  <a:rPr lang="en-US" altLang="zh-TW" sz="1400" b="1" dirty="0">
                    <a:solidFill>
                      <a:schemeClr val="tx1">
                        <a:lumMod val="75000"/>
                        <a:lumOff val="25000"/>
                      </a:schemeClr>
                    </a:solidFill>
                  </a:rPr>
                  <a:t>additional parameters.</a:t>
                </a:r>
                <a:endParaRPr lang="zh-TW" altLang="en-US" sz="1400" b="1" dirty="0">
                  <a:solidFill>
                    <a:schemeClr val="tx1">
                      <a:lumMod val="75000"/>
                      <a:lumOff val="25000"/>
                    </a:schemeClr>
                  </a:solidFill>
                </a:endParaRPr>
              </a:p>
            </p:txBody>
          </p:sp>
        </mc:Choice>
        <mc:Fallback>
          <p:sp>
            <p:nvSpPr>
              <p:cNvPr id="5" name="矩形: 圓角 4">
                <a:extLst>
                  <a:ext uri="{FF2B5EF4-FFF2-40B4-BE49-F238E27FC236}">
                    <a16:creationId xmlns:a16="http://schemas.microsoft.com/office/drawing/2014/main" id="{CF3A0F31-186A-44BA-8CEC-949AD7B098C8}"/>
                  </a:ext>
                </a:extLst>
              </p:cNvPr>
              <p:cNvSpPr>
                <a:spLocks noRot="1" noChangeAspect="1" noMove="1" noResize="1" noEditPoints="1" noAdjustHandles="1" noChangeArrowheads="1" noChangeShapeType="1" noTextEdit="1"/>
              </p:cNvSpPr>
              <p:nvPr/>
            </p:nvSpPr>
            <p:spPr>
              <a:xfrm>
                <a:off x="8381999" y="4117991"/>
                <a:ext cx="3510940" cy="1726016"/>
              </a:xfrm>
              <a:prstGeom prst="roundRect">
                <a:avLst/>
              </a:prstGeom>
              <a:blipFill>
                <a:blip r:embed="rId5"/>
                <a:stretch>
                  <a:fillRect/>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97277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回顧">
  <a:themeElements>
    <a:clrScheme name="灰階">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回顧">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8580</TotalTime>
  <Words>3517</Words>
  <Application>Microsoft Office PowerPoint</Application>
  <PresentationFormat>寬螢幕</PresentationFormat>
  <Paragraphs>316</Paragraphs>
  <Slides>35</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35</vt:i4>
      </vt:variant>
    </vt:vector>
  </HeadingPairs>
  <TitlesOfParts>
    <vt:vector size="41" baseType="lpstr">
      <vt:lpstr>Arial</vt:lpstr>
      <vt:lpstr>Calibri</vt:lpstr>
      <vt:lpstr>Calibri Light</vt:lpstr>
      <vt:lpstr>Cambria Math</vt:lpstr>
      <vt:lpstr>Wingdings</vt:lpstr>
      <vt:lpstr>回顧</vt:lpstr>
      <vt:lpstr>Residual Parameter Transfer for Deep Domain Adaptation  Artem Rozantsev, Mathieu Salzmann, Pascal Fua  Computer Vision Laboratory, Ecole Polytechnique F ´ ed´ erale de Lausanne ´ Lausanne, Switzerland  CVPR 2018</vt:lpstr>
      <vt:lpstr>Outline</vt:lpstr>
      <vt:lpstr>Introduction</vt:lpstr>
      <vt:lpstr>Introduction</vt:lpstr>
      <vt:lpstr>Introduction</vt:lpstr>
      <vt:lpstr>Introduction</vt:lpstr>
      <vt:lpstr>Introduction</vt:lpstr>
      <vt:lpstr>Methodology</vt:lpstr>
      <vt:lpstr>Methodology</vt:lpstr>
      <vt:lpstr>Methodology</vt:lpstr>
      <vt:lpstr>Methodology</vt:lpstr>
      <vt:lpstr>Methodology</vt:lpstr>
      <vt:lpstr>Methodology</vt:lpstr>
      <vt:lpstr>Methodology</vt:lpstr>
      <vt:lpstr>Methodology</vt:lpstr>
      <vt:lpstr>Methodology</vt:lpstr>
      <vt:lpstr>Methodology</vt:lpstr>
      <vt:lpstr>Experiments</vt:lpstr>
      <vt:lpstr>Experiments</vt:lpstr>
      <vt:lpstr>Experiments</vt:lpstr>
      <vt:lpstr>Experiments</vt:lpstr>
      <vt:lpstr>Experiments</vt:lpstr>
      <vt:lpstr>Experiments</vt:lpstr>
      <vt:lpstr>Experiments</vt:lpstr>
      <vt:lpstr>Conclusion</vt:lpstr>
      <vt:lpstr>Progress Report</vt:lpstr>
      <vt:lpstr>CRAFT</vt:lpstr>
      <vt:lpstr>Progress Report</vt:lpstr>
      <vt:lpstr>Progress Report</vt:lpstr>
      <vt:lpstr>Progress Report</vt:lpstr>
      <vt:lpstr>Progress Report</vt:lpstr>
      <vt:lpstr>Progress Report</vt:lpstr>
      <vt:lpstr>Progress Report</vt:lpstr>
      <vt:lpstr>Progress Report</vt:lpstr>
      <vt:lpstr>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VideoBERT: A Joint Model for Video and Language Representation Learning</dc:title>
  <dc:creator>Windows 使用者</dc:creator>
  <cp:lastModifiedBy>惠潔 王</cp:lastModifiedBy>
  <cp:revision>251</cp:revision>
  <dcterms:created xsi:type="dcterms:W3CDTF">2020-09-08T05:34:28Z</dcterms:created>
  <dcterms:modified xsi:type="dcterms:W3CDTF">2021-01-25T00:34:43Z</dcterms:modified>
</cp:coreProperties>
</file>